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Helvetica Neue"/>
      <p:regular r:id="rId60"/>
      <p:bold r:id="rId61"/>
      <p:italic r:id="rId62"/>
      <p:boldItalic r:id="rId63"/>
    </p:embeddedFont>
    <p:embeddedFont>
      <p:font typeface="Helvetica Neue Light"/>
      <p:regular r:id="rId64"/>
      <p:bold r:id="rId65"/>
      <p:italic r:id="rId66"/>
      <p:boldItalic r:id="rId67"/>
    </p:embeddedFont>
    <p:embeddedFont>
      <p:font typeface="DM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DMSans-boldItalic.fntdata"/><Relationship Id="rId70" Type="http://schemas.openxmlformats.org/officeDocument/2006/relationships/font" Target="fonts/DMSans-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3.xml"/><Relationship Id="rId64" Type="http://schemas.openxmlformats.org/officeDocument/2006/relationships/font" Target="fonts/HelveticaNeueLight-regular.fntdata"/><Relationship Id="rId63" Type="http://schemas.openxmlformats.org/officeDocument/2006/relationships/font" Target="fonts/HelveticaNeue-boldItalic.fntdata"/><Relationship Id="rId22" Type="http://schemas.openxmlformats.org/officeDocument/2006/relationships/slide" Target="slides/slide15.xml"/><Relationship Id="rId66" Type="http://schemas.openxmlformats.org/officeDocument/2006/relationships/font" Target="fonts/HelveticaNeueLight-italic.fntdata"/><Relationship Id="rId21" Type="http://schemas.openxmlformats.org/officeDocument/2006/relationships/slide" Target="slides/slide14.xml"/><Relationship Id="rId65" Type="http://schemas.openxmlformats.org/officeDocument/2006/relationships/font" Target="fonts/HelveticaNeueLight-bold.fntdata"/><Relationship Id="rId24" Type="http://schemas.openxmlformats.org/officeDocument/2006/relationships/slide" Target="slides/slide17.xml"/><Relationship Id="rId68" Type="http://schemas.openxmlformats.org/officeDocument/2006/relationships/font" Target="fonts/DMSans-regular.fntdata"/><Relationship Id="rId23" Type="http://schemas.openxmlformats.org/officeDocument/2006/relationships/slide" Target="slides/slide16.xml"/><Relationship Id="rId67" Type="http://schemas.openxmlformats.org/officeDocument/2006/relationships/font" Target="fonts/HelveticaNeueLight-boldItalic.fntdata"/><Relationship Id="rId60" Type="http://schemas.openxmlformats.org/officeDocument/2006/relationships/font" Target="fonts/HelveticaNeue-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MSans-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7591a673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47591a673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7591a673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47591a673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f5781ae3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f5781ae3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4abab31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4abab319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7591a67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7591a67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7591a673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47591a673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 name="Shape 48"/>
        <p:cNvGrpSpPr/>
        <p:nvPr/>
      </p:nvGrpSpPr>
      <p:grpSpPr>
        <a:xfrm>
          <a:off x="0" y="0"/>
          <a:ext cx="0" cy="0"/>
          <a:chOff x="0" y="0"/>
          <a:chExt cx="0" cy="0"/>
        </a:xfrm>
      </p:grpSpPr>
      <p:sp>
        <p:nvSpPr>
          <p:cNvPr id="49" name="Google Shape;49;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0" name="Google Shape;50;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 name="Google Shape;5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 name="Google Shape;5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 name="Google Shape;5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2" name="Google Shape;62;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3" name="Google Shape;6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 name="Google Shape;69;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sp>
        <p:nvSpPr>
          <p:cNvPr id="72" name="Google Shape;72;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3" name="Google Shape;7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7" name="Google Shape;77;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8" name="Google Shape;78;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9" name="Google Shape;7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2" name="Google Shape;8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5" name="Google Shape;85;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6" name="Google Shape;8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89" name="Shape 8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6" name="Shape 96"/>
        <p:cNvGrpSpPr/>
        <p:nvPr/>
      </p:nvGrpSpPr>
      <p:grpSpPr>
        <a:xfrm>
          <a:off x="0" y="0"/>
          <a:ext cx="0" cy="0"/>
          <a:chOff x="0" y="0"/>
          <a:chExt cx="0" cy="0"/>
        </a:xfrm>
      </p:grpSpPr>
      <p:sp>
        <p:nvSpPr>
          <p:cNvPr id="97" name="Google Shape;97;p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8" name="Google Shape;98;p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9" name="Google Shape;99;p3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4" name="Google Shape;104;p3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3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2" name="Shape 112"/>
        <p:cNvGrpSpPr/>
        <p:nvPr/>
      </p:nvGrpSpPr>
      <p:grpSpPr>
        <a:xfrm>
          <a:off x="0" y="0"/>
          <a:ext cx="0" cy="0"/>
          <a:chOff x="0" y="0"/>
          <a:chExt cx="0" cy="0"/>
        </a:xfrm>
      </p:grpSpPr>
      <p:pic>
        <p:nvPicPr>
          <p:cNvPr id="113" name="Google Shape;113;p3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2" name="Google Shape;122;p4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5" name="Google Shape;125;p4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1" name="Shape 21"/>
        <p:cNvGrpSpPr/>
        <p:nvPr/>
      </p:nvGrpSpPr>
      <p:grpSpPr>
        <a:xfrm>
          <a:off x="0" y="0"/>
          <a:ext cx="0" cy="0"/>
          <a:chOff x="0" y="0"/>
          <a:chExt cx="0" cy="0"/>
        </a:xfrm>
      </p:grpSpPr>
      <p:sp>
        <p:nvSpPr>
          <p:cNvPr id="22" name="Google Shape;22;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 name="Google Shape;23;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4" name="Google Shape;24;p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6"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theme" Target="../theme/theme3.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 name="Shape 92"/>
        <p:cNvGrpSpPr/>
        <p:nvPr/>
      </p:nvGrpSpPr>
      <p:grpSpPr>
        <a:xfrm>
          <a:off x="0" y="0"/>
          <a:ext cx="0" cy="0"/>
          <a:chOff x="0" y="0"/>
          <a:chExt cx="0" cy="0"/>
        </a:xfrm>
      </p:grpSpPr>
      <p:sp>
        <p:nvSpPr>
          <p:cNvPr id="93" name="Google Shape;9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4" name="Google Shape;94;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5" name="Google Shape;9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hyperlink" Target="https://github.com/CoderContenidos/Python-V4" TargetMode="Externa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52.png"/><Relationship Id="rId5" Type="http://schemas.openxmlformats.org/officeDocument/2006/relationships/slide" Target="/ppt/slides/slide6.xml"/><Relationship Id="rId6" Type="http://schemas.openxmlformats.org/officeDocument/2006/relationships/slide" Target="/ppt/slides/slide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4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32" name="Google Shape;132;p4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33" name="Google Shape;133;p4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21" name="Google Shape;221;p53"/>
          <p:cNvSpPr txBox="1"/>
          <p:nvPr/>
        </p:nvSpPr>
        <p:spPr>
          <a:xfrm>
            <a:off x="473350" y="1908175"/>
            <a:ext cx="6553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Hasta el momento, en la plantilla padre.html solo tenemos una repetición de inicio.html.</a:t>
            </a:r>
            <a:endParaRPr b="0" i="0" sz="1350" u="none" cap="none" strike="noStrike">
              <a:solidFill>
                <a:schemeClr val="dk1"/>
              </a:solidFill>
              <a:latin typeface="DM Sans"/>
              <a:ea typeface="DM Sans"/>
              <a:cs typeface="DM Sans"/>
              <a:sym typeface="DM Sans"/>
            </a:endParaRPr>
          </a:p>
        </p:txBody>
      </p:sp>
      <p:grpSp>
        <p:nvGrpSpPr>
          <p:cNvPr id="222" name="Google Shape;222;p53"/>
          <p:cNvGrpSpPr/>
          <p:nvPr/>
        </p:nvGrpSpPr>
        <p:grpSpPr>
          <a:xfrm>
            <a:off x="473338" y="2756825"/>
            <a:ext cx="587100" cy="600300"/>
            <a:chOff x="1731113" y="1953850"/>
            <a:chExt cx="587100" cy="600300"/>
          </a:xfrm>
        </p:grpSpPr>
        <p:sp>
          <p:nvSpPr>
            <p:cNvPr id="223" name="Google Shape;223;p5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2</a:t>
              </a:r>
              <a:endParaRPr b="1" i="0" sz="3000" u="none" cap="none" strike="noStrike">
                <a:solidFill>
                  <a:srgbClr val="000000"/>
                </a:solidFill>
                <a:latin typeface="DM Sans"/>
                <a:ea typeface="DM Sans"/>
                <a:cs typeface="DM Sans"/>
                <a:sym typeface="DM Sans"/>
              </a:endParaRPr>
            </a:p>
          </p:txBody>
        </p:sp>
      </p:grpSp>
      <p:sp>
        <p:nvSpPr>
          <p:cNvPr id="225" name="Google Shape;225;p53"/>
          <p:cNvSpPr txBox="1"/>
          <p:nvPr/>
        </p:nvSpPr>
        <p:spPr>
          <a:xfrm>
            <a:off x="1246300" y="2716375"/>
            <a:ext cx="4530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Dentro de padre.html, creamos un segmento que será el que cambiará según la vista:</a:t>
            </a:r>
            <a:endParaRPr b="0" i="0" sz="1350" u="none" cap="none" strike="noStrike">
              <a:solidFill>
                <a:srgbClr val="000000"/>
              </a:solidFill>
              <a:latin typeface="DM Sans"/>
              <a:ea typeface="DM Sans"/>
              <a:cs typeface="DM Sans"/>
              <a:sym typeface="DM Sans"/>
            </a:endParaRPr>
          </a:p>
        </p:txBody>
      </p:sp>
      <p:pic>
        <p:nvPicPr>
          <p:cNvPr id="226" name="Google Shape;226;p53"/>
          <p:cNvPicPr preferRelativeResize="0"/>
          <p:nvPr/>
        </p:nvPicPr>
        <p:blipFill rotWithShape="1">
          <a:blip r:embed="rId3">
            <a:alphaModFix/>
          </a:blip>
          <a:srcRect b="0" l="0" r="0" t="0"/>
          <a:stretch/>
        </p:blipFill>
        <p:spPr>
          <a:xfrm>
            <a:off x="5754149" y="2716374"/>
            <a:ext cx="2860299" cy="185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32" name="Google Shape;232;p54"/>
          <p:cNvSpPr txBox="1"/>
          <p:nvPr/>
        </p:nvSpPr>
        <p:spPr>
          <a:xfrm>
            <a:off x="473350" y="1908175"/>
            <a:ext cx="6553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Es decir, todo será fijo, menos lo que esté dentro de este bloque. </a:t>
            </a:r>
            <a:r>
              <a:rPr lang="es" sz="1350">
                <a:solidFill>
                  <a:schemeClr val="dk1"/>
                </a:solidFill>
                <a:latin typeface="DM Sans"/>
                <a:ea typeface="DM Sans"/>
                <a:cs typeface="DM Sans"/>
                <a:sym typeface="DM Sans"/>
              </a:rPr>
              <a:t>Este</a:t>
            </a:r>
            <a:r>
              <a:rPr b="0" i="0" lang="es" sz="1350" u="none" cap="none" strike="noStrike">
                <a:solidFill>
                  <a:schemeClr val="dk1"/>
                </a:solidFill>
                <a:latin typeface="DM Sans"/>
                <a:ea typeface="DM Sans"/>
                <a:cs typeface="DM Sans"/>
                <a:sym typeface="DM Sans"/>
              </a:rPr>
              <a:t> será el que se genera según la vista.</a:t>
            </a:r>
            <a:endParaRPr b="0" i="0" sz="1350" u="none" cap="none" strike="noStrike">
              <a:solidFill>
                <a:schemeClr val="dk1"/>
              </a:solidFill>
              <a:latin typeface="DM Sans"/>
              <a:ea typeface="DM Sans"/>
              <a:cs typeface="DM Sans"/>
              <a:sym typeface="DM Sans"/>
            </a:endParaRPr>
          </a:p>
        </p:txBody>
      </p:sp>
      <p:sp>
        <p:nvSpPr>
          <p:cNvPr id="233" name="Google Shape;233;p54"/>
          <p:cNvSpPr txBox="1"/>
          <p:nvPr/>
        </p:nvSpPr>
        <p:spPr>
          <a:xfrm>
            <a:off x="2299050" y="2727125"/>
            <a:ext cx="4545900" cy="14520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 sz="1400" u="none" cap="none" strike="noStrike">
                <a:solidFill>
                  <a:srgbClr val="000000"/>
                </a:solidFill>
                <a:latin typeface="DM Sans"/>
                <a:ea typeface="DM Sans"/>
                <a:cs typeface="DM Sans"/>
                <a:sym typeface="DM Sans"/>
              </a:rPr>
              <a:t>Notamos que aparece:  </a:t>
            </a:r>
            <a:endParaRPr b="0" i="0" sz="140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block contenidoQueCambia %}</a:t>
            </a:r>
            <a:endParaRPr b="1" i="0" sz="1400" u="none" cap="none" strike="noStrike">
              <a:solidFill>
                <a:srgbClr val="000000"/>
              </a:solidFill>
              <a:highlight>
                <a:schemeClr val="accent6"/>
              </a:highlight>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a:t>
            </a:r>
            <a:endParaRPr b="1" i="0" sz="1400" u="none" cap="none" strike="noStrike">
              <a:solidFill>
                <a:srgbClr val="000000"/>
              </a:solidFill>
              <a:highlight>
                <a:schemeClr val="accent6"/>
              </a:highlight>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endblock %}</a:t>
            </a:r>
            <a:r>
              <a:rPr b="0" i="0" lang="es" sz="1400" u="none" cap="none" strike="noStrike">
                <a:solidFill>
                  <a:srgbClr val="000000"/>
                </a:solidFill>
                <a:latin typeface="DM Sans"/>
                <a:ea typeface="DM Sans"/>
                <a:cs typeface="DM Sans"/>
                <a:sym typeface="DM Sans"/>
              </a:rPr>
              <a:t> </a:t>
            </a:r>
            <a:endParaRPr b="0" i="0" sz="140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39" name="Google Shape;239;p55"/>
          <p:cNvSpPr txBox="1"/>
          <p:nvPr/>
        </p:nvSpPr>
        <p:spPr>
          <a:xfrm>
            <a:off x="1246300" y="1908175"/>
            <a:ext cx="578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Vamos al template que no es base, es decir, a uno de sus hijos y borramos todo. Lo único que debemos dejar es:</a:t>
            </a:r>
            <a:endParaRPr b="0" i="0" sz="1350" u="none" cap="none" strike="noStrike">
              <a:solidFill>
                <a:schemeClr val="dk1"/>
              </a:solidFill>
              <a:latin typeface="DM Sans"/>
              <a:ea typeface="DM Sans"/>
              <a:cs typeface="DM Sans"/>
              <a:sym typeface="DM Sans"/>
            </a:endParaRPr>
          </a:p>
        </p:txBody>
      </p:sp>
      <p:grpSp>
        <p:nvGrpSpPr>
          <p:cNvPr id="240" name="Google Shape;240;p55"/>
          <p:cNvGrpSpPr/>
          <p:nvPr/>
        </p:nvGrpSpPr>
        <p:grpSpPr>
          <a:xfrm>
            <a:off x="473338" y="1908175"/>
            <a:ext cx="587100" cy="600300"/>
            <a:chOff x="1731113" y="1953850"/>
            <a:chExt cx="587100" cy="600300"/>
          </a:xfrm>
        </p:grpSpPr>
        <p:sp>
          <p:nvSpPr>
            <p:cNvPr id="241" name="Google Shape;241;p5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3</a:t>
              </a:r>
              <a:endParaRPr b="1" i="0" sz="3000" u="none" cap="none" strike="noStrike">
                <a:solidFill>
                  <a:srgbClr val="000000"/>
                </a:solidFill>
                <a:latin typeface="DM Sans"/>
                <a:ea typeface="DM Sans"/>
                <a:cs typeface="DM Sans"/>
                <a:sym typeface="DM Sans"/>
              </a:endParaRPr>
            </a:p>
          </p:txBody>
        </p:sp>
      </p:grpSp>
      <p:sp>
        <p:nvSpPr>
          <p:cNvPr id="243" name="Google Shape;243;p55"/>
          <p:cNvSpPr txBox="1"/>
          <p:nvPr/>
        </p:nvSpPr>
        <p:spPr>
          <a:xfrm>
            <a:off x="2024400" y="2743950"/>
            <a:ext cx="5095200" cy="17718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extends “AppCoder/padre.html” %}</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load static %}</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block contenidoQueCambia %}</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endblock %}</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49" name="Google Shape;249;p56"/>
          <p:cNvSpPr txBox="1"/>
          <p:nvPr/>
        </p:nvSpPr>
        <p:spPr>
          <a:xfrm>
            <a:off x="1246300" y="1908175"/>
            <a:ext cx="578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a:t>
            </a:r>
            <a:r>
              <a:rPr lang="es" sz="1350">
                <a:solidFill>
                  <a:schemeClr val="dk1"/>
                </a:solidFill>
                <a:latin typeface="DM Sans"/>
                <a:ea typeface="DM Sans"/>
                <a:cs typeface="DM Sans"/>
                <a:sym typeface="DM Sans"/>
              </a:rPr>
              <a:t>último</a:t>
            </a:r>
            <a:r>
              <a:rPr b="0" i="0" lang="es" sz="1350" u="none" cap="none" strike="noStrike">
                <a:solidFill>
                  <a:schemeClr val="dk1"/>
                </a:solidFill>
                <a:latin typeface="DM Sans"/>
                <a:ea typeface="DM Sans"/>
                <a:cs typeface="DM Sans"/>
                <a:sym typeface="DM Sans"/>
              </a:rPr>
              <a:t>, nos resta colocar en los “…”, justamente el contenido que </a:t>
            </a:r>
            <a:r>
              <a:rPr lang="es" sz="1350">
                <a:solidFill>
                  <a:schemeClr val="dk1"/>
                </a:solidFill>
                <a:latin typeface="DM Sans"/>
                <a:ea typeface="DM Sans"/>
                <a:cs typeface="DM Sans"/>
                <a:sym typeface="DM Sans"/>
              </a:rPr>
              <a:t>será</a:t>
            </a:r>
            <a:r>
              <a:rPr b="0"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dinámico</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grpSp>
        <p:nvGrpSpPr>
          <p:cNvPr id="250" name="Google Shape;250;p56"/>
          <p:cNvGrpSpPr/>
          <p:nvPr/>
        </p:nvGrpSpPr>
        <p:grpSpPr>
          <a:xfrm>
            <a:off x="473338" y="1908175"/>
            <a:ext cx="587100" cy="600300"/>
            <a:chOff x="1731113" y="1953850"/>
            <a:chExt cx="587100" cy="600300"/>
          </a:xfrm>
        </p:grpSpPr>
        <p:sp>
          <p:nvSpPr>
            <p:cNvPr id="251" name="Google Shape;251;p5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4</a:t>
              </a:r>
              <a:endParaRPr b="1" i="0" sz="3000" u="none" cap="none" strike="noStrike">
                <a:solidFill>
                  <a:srgbClr val="000000"/>
                </a:solidFill>
                <a:latin typeface="DM Sans"/>
                <a:ea typeface="DM Sans"/>
                <a:cs typeface="DM Sans"/>
                <a:sym typeface="DM Sans"/>
              </a:endParaRPr>
            </a:p>
          </p:txBody>
        </p:sp>
      </p:grpSp>
      <p:sp>
        <p:nvSpPr>
          <p:cNvPr id="253" name="Google Shape;253;p56"/>
          <p:cNvSpPr txBox="1"/>
          <p:nvPr/>
        </p:nvSpPr>
        <p:spPr>
          <a:xfrm>
            <a:off x="1336050" y="2898504"/>
            <a:ext cx="6471900" cy="13440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7000"/>
              </a:lnSpc>
              <a:spcBef>
                <a:spcPts val="0"/>
              </a:spcBef>
              <a:spcAft>
                <a:spcPts val="0"/>
              </a:spcAft>
              <a:buNone/>
            </a:pPr>
            <a:r>
              <a:rPr b="0" i="0" lang="es" sz="1100" u="none" cap="none" strike="noStrike">
                <a:solidFill>
                  <a:srgbClr val="000000"/>
                </a:solidFill>
                <a:latin typeface="Courier New"/>
                <a:ea typeface="Courier New"/>
                <a:cs typeface="Courier New"/>
                <a:sym typeface="Courier New"/>
              </a:rPr>
              <a:t>    &lt;!--Aquí va lo que cambia, y lo asociado a está vista :) --&gt;</a:t>
            </a:r>
            <a:endParaRPr b="0" i="0" sz="1100" u="none" cap="none" strike="noStrike">
              <a:solidFill>
                <a:srgbClr val="000000"/>
              </a:solidFill>
              <a:latin typeface="Calibri"/>
              <a:ea typeface="Calibri"/>
              <a:cs typeface="Calibri"/>
              <a:sym typeface="Calibri"/>
            </a:endParaRPr>
          </a:p>
          <a:p>
            <a:pPr indent="0" lvl="0" marL="0" marR="0" rtl="0" algn="ctr">
              <a:lnSpc>
                <a:spcPct val="107000"/>
              </a:lnSpc>
              <a:spcBef>
                <a:spcPts val="800"/>
              </a:spcBef>
              <a:spcAft>
                <a:spcPts val="0"/>
              </a:spcAft>
              <a:buNone/>
            </a:pPr>
            <a:r>
              <a:rPr b="0" i="0" lang="es" sz="1100" u="none" cap="none" strike="noStrike">
                <a:solidFill>
                  <a:srgbClr val="000000"/>
                </a:solidFill>
                <a:latin typeface="Courier New"/>
                <a:ea typeface="Courier New"/>
                <a:cs typeface="Courier New"/>
                <a:sym typeface="Courier New"/>
              </a:rPr>
              <a:t>    &lt;h1&gt;Este es el título del Inicio que cambio&lt;/h1&gt;</a:t>
            </a:r>
            <a:endParaRPr b="0" i="0" sz="1100" u="none" cap="none" strike="noStrike">
              <a:solidFill>
                <a:srgbClr val="000000"/>
              </a:solidFill>
              <a:latin typeface="Calibri"/>
              <a:ea typeface="Calibri"/>
              <a:cs typeface="Calibri"/>
              <a:sym typeface="Calibri"/>
            </a:endParaRPr>
          </a:p>
          <a:p>
            <a:pPr indent="0" lvl="0" marL="0" marR="0" rtl="0" algn="ctr">
              <a:lnSpc>
                <a:spcPct val="107000"/>
              </a:lnSpc>
              <a:spcBef>
                <a:spcPts val="800"/>
              </a:spcBef>
              <a:spcAft>
                <a:spcPts val="0"/>
              </a:spcAft>
              <a:buNone/>
            </a:pPr>
            <a:r>
              <a:rPr b="0" i="0" lang="es" sz="1100" u="none" cap="none" strike="noStrike">
                <a:solidFill>
                  <a:srgbClr val="000000"/>
                </a:solidFill>
                <a:latin typeface="Courier New"/>
                <a:ea typeface="Courier New"/>
                <a:cs typeface="Courier New"/>
                <a:sym typeface="Courier New"/>
              </a:rPr>
              <a:t>    &lt;p&gt;Se ha heredado todo desde la plantilla padre&lt;/p&gt;</a:t>
            </a:r>
            <a:endParaRPr b="0" i="0" sz="1100" u="none" cap="none" strike="noStrike">
              <a:solidFill>
                <a:srgbClr val="000000"/>
              </a:solidFill>
              <a:latin typeface="Calibri"/>
              <a:ea typeface="Calibri"/>
              <a:cs typeface="Calibri"/>
              <a:sym typeface="Calibri"/>
            </a:endParaRPr>
          </a:p>
          <a:p>
            <a:pPr indent="0" lvl="0" marL="0" marR="0" rtl="0" algn="ctr">
              <a:lnSpc>
                <a:spcPct val="107000"/>
              </a:lnSpc>
              <a:spcBef>
                <a:spcPts val="800"/>
              </a:spcBef>
              <a:spcAft>
                <a:spcPts val="0"/>
              </a:spcAft>
              <a:buNone/>
            </a:pPr>
            <a:r>
              <a:rPr b="0" i="0" lang="es" sz="1100" u="none" cap="none" strike="noStrike">
                <a:solidFill>
                  <a:srgbClr val="000000"/>
                </a:solidFill>
                <a:latin typeface="Courier New"/>
                <a:ea typeface="Courier New"/>
                <a:cs typeface="Courier New"/>
                <a:sym typeface="Courier New"/>
              </a:rPr>
              <a:t>    &lt;h3&gt;En el hijo, inicio.html, casí no hay nada :)&lt;/h3&gt;</a:t>
            </a:r>
            <a:endParaRPr b="0" i="0" sz="11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800"/>
              </a:spcAft>
              <a:buNone/>
            </a:pPr>
            <a:r>
              <a:rPr b="0" i="0" lang="es"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57"/>
          <p:cNvPicPr preferRelativeResize="0"/>
          <p:nvPr/>
        </p:nvPicPr>
        <p:blipFill rotWithShape="1">
          <a:blip r:embed="rId3">
            <a:alphaModFix/>
          </a:blip>
          <a:srcRect b="0" l="0" r="0" t="0"/>
          <a:stretch/>
        </p:blipFill>
        <p:spPr>
          <a:xfrm>
            <a:off x="1499475" y="2300575"/>
            <a:ext cx="6145050" cy="2365950"/>
          </a:xfrm>
          <a:prstGeom prst="rect">
            <a:avLst/>
          </a:prstGeom>
          <a:noFill/>
          <a:ln>
            <a:noFill/>
          </a:ln>
        </p:spPr>
      </p:pic>
      <p:sp>
        <p:nvSpPr>
          <p:cNvPr id="259" name="Google Shape;259;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60" name="Google Shape;260;p57"/>
          <p:cNvSpPr txBox="1"/>
          <p:nvPr/>
        </p:nvSpPr>
        <p:spPr>
          <a:xfrm>
            <a:off x="473350" y="1747050"/>
            <a:ext cx="6553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Así nos quedaría: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66" name="Google Shape;266;p58"/>
          <p:cNvSpPr txBox="1"/>
          <p:nvPr/>
        </p:nvSpPr>
        <p:spPr>
          <a:xfrm>
            <a:off x="473350" y="1908175"/>
            <a:ext cx="3584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Y vemos que el </a:t>
            </a:r>
            <a:r>
              <a:rPr b="1" i="0" lang="es" sz="1350" u="none" cap="none" strike="noStrike">
                <a:solidFill>
                  <a:schemeClr val="dk1"/>
                </a:solidFill>
                <a:latin typeface="DM Sans"/>
                <a:ea typeface="DM Sans"/>
                <a:cs typeface="DM Sans"/>
                <a:sym typeface="DM Sans"/>
              </a:rPr>
              <a:t>inicio.html</a:t>
            </a:r>
            <a:r>
              <a:rPr b="0" i="0" lang="es" sz="1350" u="none" cap="none" strike="noStrike">
                <a:solidFill>
                  <a:schemeClr val="dk1"/>
                </a:solidFill>
                <a:latin typeface="DM Sans"/>
                <a:ea typeface="DM Sans"/>
                <a:cs typeface="DM Sans"/>
                <a:sym typeface="DM Sans"/>
              </a:rPr>
              <a:t> tiene el aspecto del padre, pero que </a:t>
            </a:r>
            <a:r>
              <a:rPr b="1" i="0" lang="es" sz="1350" u="none" cap="none" strike="noStrike">
                <a:solidFill>
                  <a:schemeClr val="dk1"/>
                </a:solidFill>
                <a:highlight>
                  <a:schemeClr val="accent6"/>
                </a:highlight>
                <a:latin typeface="DM Sans"/>
                <a:ea typeface="DM Sans"/>
                <a:cs typeface="DM Sans"/>
                <a:sym typeface="DM Sans"/>
              </a:rPr>
              <a:t>agregó información pertinente a dicha plantilla</a:t>
            </a:r>
            <a:r>
              <a:rPr b="0" i="0" lang="es" sz="1350" u="none" cap="none" strike="noStrike">
                <a:solidFill>
                  <a:schemeClr val="dk1"/>
                </a:solidFill>
                <a:latin typeface="DM Sans"/>
                <a:ea typeface="DM Sans"/>
                <a:cs typeface="DM Sans"/>
                <a:sym typeface="DM Sans"/>
              </a:rPr>
              <a:t>:</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Importante: En el caso de que no lo visualices, recuerda ejecutar nuevamente el siguiente comando:</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python manage.py runserver</a:t>
            </a:r>
            <a:endParaRPr b="1" i="0" sz="1350" u="none" cap="none" strike="noStrike">
              <a:solidFill>
                <a:schemeClr val="dk1"/>
              </a:solidFill>
              <a:latin typeface="DM Sans"/>
              <a:ea typeface="DM Sans"/>
              <a:cs typeface="DM Sans"/>
              <a:sym typeface="DM Sans"/>
            </a:endParaRPr>
          </a:p>
        </p:txBody>
      </p:sp>
      <p:pic>
        <p:nvPicPr>
          <p:cNvPr id="267" name="Google Shape;267;p58"/>
          <p:cNvPicPr preferRelativeResize="0"/>
          <p:nvPr/>
        </p:nvPicPr>
        <p:blipFill rotWithShape="1">
          <a:blip r:embed="rId3">
            <a:alphaModFix/>
          </a:blip>
          <a:srcRect b="0" l="0" r="0" t="0"/>
          <a:stretch/>
        </p:blipFill>
        <p:spPr>
          <a:xfrm>
            <a:off x="4347777" y="1392600"/>
            <a:ext cx="4422623" cy="3229069"/>
          </a:xfrm>
          <a:prstGeom prst="rect">
            <a:avLst/>
          </a:prstGeom>
          <a:noFill/>
          <a:ln>
            <a:noFill/>
          </a:ln>
        </p:spPr>
      </p:pic>
      <p:sp>
        <p:nvSpPr>
          <p:cNvPr id="268" name="Google Shape;268;p58"/>
          <p:cNvSpPr/>
          <p:nvPr/>
        </p:nvSpPr>
        <p:spPr>
          <a:xfrm>
            <a:off x="4057450" y="3790400"/>
            <a:ext cx="3197400" cy="902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Navegar entre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nuestros templates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6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Navegar entre nuestros templates</a:t>
            </a:r>
            <a:endParaRPr b="1" i="0" sz="4000" u="none" cap="none" strike="noStrike">
              <a:solidFill>
                <a:schemeClr val="dk1"/>
              </a:solidFill>
              <a:latin typeface="DM Sans"/>
              <a:ea typeface="DM Sans"/>
              <a:cs typeface="DM Sans"/>
              <a:sym typeface="DM Sans"/>
            </a:endParaRPr>
          </a:p>
        </p:txBody>
      </p:sp>
      <p:sp>
        <p:nvSpPr>
          <p:cNvPr id="279" name="Google Shape;279;p60"/>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¡Excelente</a:t>
            </a:r>
            <a:r>
              <a:rPr lang="es" sz="1350">
                <a:latin typeface="DM Sans"/>
                <a:ea typeface="DM Sans"/>
                <a:cs typeface="DM Sans"/>
                <a:sym typeface="DM Sans"/>
              </a:rPr>
              <a:t>! Nuestro</a:t>
            </a:r>
            <a:r>
              <a:rPr b="0" i="0" lang="es" sz="1350" u="none" cap="none" strike="noStrike">
                <a:solidFill>
                  <a:srgbClr val="000000"/>
                </a:solidFill>
                <a:latin typeface="DM Sans"/>
                <a:ea typeface="DM Sans"/>
                <a:cs typeface="DM Sans"/>
                <a:sym typeface="DM Sans"/>
              </a:rPr>
              <a:t> inicio se </a:t>
            </a:r>
            <a:r>
              <a:rPr lang="es" sz="1350">
                <a:latin typeface="DM Sans"/>
                <a:ea typeface="DM Sans"/>
                <a:cs typeface="DM Sans"/>
                <a:sym typeface="DM Sans"/>
              </a:rPr>
              <a:t>ve</a:t>
            </a:r>
            <a:r>
              <a:rPr b="0" i="0" lang="es" sz="1350" u="none" cap="none" strike="noStrike">
                <a:solidFill>
                  <a:srgbClr val="000000"/>
                </a:solidFill>
                <a:latin typeface="DM Sans"/>
                <a:ea typeface="DM Sans"/>
                <a:cs typeface="DM Sans"/>
                <a:sym typeface="DM Sans"/>
              </a:rPr>
              <a:t> muy bien, tiene muy pocas líneas y agrega información a nuestro template padre, pero…</a:t>
            </a:r>
            <a:endParaRPr b="0" i="0" sz="1350" u="none" cap="none" strike="noStrike">
              <a:solidFill>
                <a:srgbClr val="000000"/>
              </a:solidFill>
              <a:latin typeface="DM Sans"/>
              <a:ea typeface="DM Sans"/>
              <a:cs typeface="DM Sans"/>
              <a:sym typeface="DM Sans"/>
            </a:endParaRPr>
          </a:p>
        </p:txBody>
      </p:sp>
      <p:sp>
        <p:nvSpPr>
          <p:cNvPr id="280" name="Google Shape;280;p60"/>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¿Cómo haríamos para ir desde este hijo a otros? ¿Cómo hacemos para que la barra principal funcione?</a:t>
            </a:r>
            <a:endParaRPr b="1" i="0" sz="1350" u="none" cap="none" strike="noStrike">
              <a:solidFill>
                <a:srgbClr val="000000"/>
              </a:solidFill>
              <a:latin typeface="DM Sans"/>
              <a:ea typeface="DM Sans"/>
              <a:cs typeface="DM Sans"/>
              <a:sym typeface="DM Sans"/>
            </a:endParaRPr>
          </a:p>
        </p:txBody>
      </p:sp>
      <p:pic>
        <p:nvPicPr>
          <p:cNvPr id="281" name="Google Shape;281;p60"/>
          <p:cNvPicPr preferRelativeResize="0"/>
          <p:nvPr/>
        </p:nvPicPr>
        <p:blipFill rotWithShape="1">
          <a:blip r:embed="rId3">
            <a:alphaModFix/>
          </a:blip>
          <a:srcRect b="0" l="0" r="0" t="0"/>
          <a:stretch/>
        </p:blipFill>
        <p:spPr>
          <a:xfrm>
            <a:off x="1667375" y="2780300"/>
            <a:ext cx="1186525" cy="118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Navegar entre nuestros templates</a:t>
            </a:r>
            <a:endParaRPr b="1" i="0" sz="4000" u="none" cap="none" strike="noStrike">
              <a:solidFill>
                <a:schemeClr val="dk1"/>
              </a:solidFill>
              <a:latin typeface="DM Sans"/>
              <a:ea typeface="DM Sans"/>
              <a:cs typeface="DM Sans"/>
              <a:sym typeface="DM Sans"/>
            </a:endParaRPr>
          </a:p>
        </p:txBody>
      </p:sp>
      <p:sp>
        <p:nvSpPr>
          <p:cNvPr id="287" name="Google Shape;287;p61"/>
          <p:cNvSpPr txBox="1"/>
          <p:nvPr/>
        </p:nvSpPr>
        <p:spPr>
          <a:xfrm>
            <a:off x="473349" y="1908175"/>
            <a:ext cx="82473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el archivo padre.html reemplazamos el contenido de la etiqueta </a:t>
            </a:r>
            <a:r>
              <a:rPr b="1" i="0" lang="es" sz="1350" u="none" cap="none" strike="noStrike">
                <a:solidFill>
                  <a:srgbClr val="000000"/>
                </a:solidFill>
                <a:latin typeface="DM Sans"/>
                <a:ea typeface="DM Sans"/>
                <a:cs typeface="DM Sans"/>
                <a:sym typeface="DM Sans"/>
              </a:rPr>
              <a:t>nav</a:t>
            </a:r>
            <a:r>
              <a:rPr b="0" i="0" lang="es" sz="1350" u="none" cap="none" strike="noStrike">
                <a:solidFill>
                  <a:srgbClr val="000000"/>
                </a:solidFill>
                <a:latin typeface="DM Sans"/>
                <a:ea typeface="DM Sans"/>
                <a:cs typeface="DM Sans"/>
                <a:sym typeface="DM Sans"/>
              </a:rPr>
              <a:t>, como se muestra a </a:t>
            </a:r>
            <a:r>
              <a:rPr lang="es" sz="1350">
                <a:latin typeface="DM Sans"/>
                <a:ea typeface="DM Sans"/>
                <a:cs typeface="DM Sans"/>
                <a:sym typeface="DM Sans"/>
              </a:rPr>
              <a:t>continuación</a:t>
            </a:r>
            <a:r>
              <a:rPr b="0" i="0" lang="es" sz="1350" u="none" cap="none" strike="noStrike">
                <a:solidFill>
                  <a:srgbClr val="000000"/>
                </a:solidFill>
                <a:latin typeface="DM Sans"/>
                <a:ea typeface="DM Sans"/>
                <a:cs typeface="DM Sans"/>
                <a:sym typeface="DM Sans"/>
              </a:rPr>
              <a:t>: </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&lt;nav class="navbar navbar-light bg-light static-top"&gt;</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&lt;div class="container"&gt;</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&lt;a class="navbar-brand" href="{% url 'Inicio' %}"&gt;Inicio&lt;/a&gt;</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&lt;a class="navbar-brand" href="{% url 'Profesores' %}"&gt;Profesores&lt;/a&gt;</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&lt;a class="navbar-brand" href="{% url 'Cursos' %}"&gt;Cursos&lt;/a&gt;</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&lt;a class="navbar-brand" href="{% url 'Estudiantes' %}"&gt;Estudiantes&lt;/a&gt;</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&lt;a class="navbar-brand" href="{% url 'Entregables' %}"&gt;Entregables&lt;/a&gt;</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&lt;a class="btn btn-primary" href="#NADAAUN"&gt;INICIAR&lt;/a&gt;</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&lt;/div&gt;</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&lt;/nav&gt;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Navegar entre nuestros templates</a:t>
            </a:r>
            <a:endParaRPr b="1" i="0" sz="4000" u="none" cap="none" strike="noStrike">
              <a:solidFill>
                <a:schemeClr val="dk1"/>
              </a:solidFill>
              <a:latin typeface="DM Sans"/>
              <a:ea typeface="DM Sans"/>
              <a:cs typeface="DM Sans"/>
              <a:sym typeface="DM Sans"/>
            </a:endParaRPr>
          </a:p>
        </p:txBody>
      </p:sp>
      <p:sp>
        <p:nvSpPr>
          <p:cNvPr id="293" name="Google Shape;293;p62"/>
          <p:cNvSpPr txBox="1"/>
          <p:nvPr/>
        </p:nvSpPr>
        <p:spPr>
          <a:xfrm>
            <a:off x="473349" y="1908175"/>
            <a:ext cx="8247317" cy="60013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Asi deberia, quedarnos: </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descr="Pantalla de computadora con letras&#10;&#10;Descripción generada automáticamente con confianza media" id="294" name="Google Shape;294;p62"/>
          <p:cNvPicPr preferRelativeResize="0"/>
          <p:nvPr/>
        </p:nvPicPr>
        <p:blipFill rotWithShape="1">
          <a:blip r:embed="rId3">
            <a:alphaModFix/>
          </a:blip>
          <a:srcRect b="0" l="0" r="0" t="0"/>
          <a:stretch/>
        </p:blipFill>
        <p:spPr>
          <a:xfrm>
            <a:off x="1672166" y="2309707"/>
            <a:ext cx="5943600" cy="24460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5"/>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Playground Intermedio Parte </a:t>
            </a:r>
            <a:r>
              <a:rPr b="1" lang="es" sz="4000">
                <a:solidFill>
                  <a:srgbClr val="EAFF6A"/>
                </a:solidFill>
                <a:latin typeface="DM Sans"/>
                <a:ea typeface="DM Sans"/>
                <a:cs typeface="DM Sans"/>
                <a:sym typeface="DM Sans"/>
              </a:rPr>
              <a:t>II</a:t>
            </a:r>
            <a:endParaRPr b="1" i="0" sz="4000" u="none" cap="none" strike="noStrike">
              <a:solidFill>
                <a:srgbClr val="EAFF6A"/>
              </a:solidFill>
              <a:latin typeface="DM Sans"/>
              <a:ea typeface="DM Sans"/>
              <a:cs typeface="DM Sans"/>
              <a:sym typeface="DM Sans"/>
            </a:endParaRPr>
          </a:p>
        </p:txBody>
      </p:sp>
      <p:sp>
        <p:nvSpPr>
          <p:cNvPr id="139" name="Google Shape;139;p4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20.</a:t>
            </a:r>
            <a:r>
              <a:rPr b="0" i="0" lang="es"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6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Navegar entre nuestros templates</a:t>
            </a:r>
            <a:endParaRPr b="1" sz="4000">
              <a:solidFill>
                <a:schemeClr val="dk1"/>
              </a:solidFill>
              <a:latin typeface="DM Sans"/>
              <a:ea typeface="DM Sans"/>
              <a:cs typeface="DM Sans"/>
              <a:sym typeface="DM Sans"/>
            </a:endParaRPr>
          </a:p>
        </p:txBody>
      </p:sp>
      <p:sp>
        <p:nvSpPr>
          <p:cNvPr id="300" name="Google Shape;300;p63"/>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Luego hay que modificar todos los HTML y quitar todo el código que no nos sirva.  A continuación, mostraremos como realizar este paso para el archivo: cursos.html, pero recuerda que deberás repetir esta operación con el resto de plantillas como ser:</a:t>
            </a:r>
            <a:endParaRPr sz="1350">
              <a:latin typeface="DM Sans"/>
              <a:ea typeface="DM Sans"/>
              <a:cs typeface="DM Sans"/>
              <a:sym typeface="DM Sans"/>
            </a:endParaRPr>
          </a:p>
        </p:txBody>
      </p:sp>
      <p:sp>
        <p:nvSpPr>
          <p:cNvPr id="301" name="Google Shape;301;p63"/>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285750" lvl="0" marL="285750" rtl="0" algn="l">
              <a:spcBef>
                <a:spcPts val="0"/>
              </a:spcBef>
              <a:spcAft>
                <a:spcPts val="0"/>
              </a:spcAft>
              <a:buClr>
                <a:schemeClr val="accent4"/>
              </a:buClr>
              <a:buSzPts val="1350"/>
              <a:buChar char="✔"/>
            </a:pPr>
            <a:r>
              <a:rPr lang="es" sz="1350">
                <a:solidFill>
                  <a:schemeClr val="dk1"/>
                </a:solidFill>
                <a:latin typeface="DM Sans"/>
                <a:ea typeface="DM Sans"/>
                <a:cs typeface="DM Sans"/>
                <a:sym typeface="DM Sans"/>
              </a:rPr>
              <a:t>entregables.html</a:t>
            </a:r>
            <a:endParaRPr>
              <a:solidFill>
                <a:schemeClr val="dk1"/>
              </a:solidFill>
            </a:endParaRPr>
          </a:p>
          <a:p>
            <a:pPr indent="-285750" lvl="0" marL="285750" rtl="0" algn="l">
              <a:spcBef>
                <a:spcPts val="0"/>
              </a:spcBef>
              <a:spcAft>
                <a:spcPts val="0"/>
              </a:spcAft>
              <a:buClr>
                <a:schemeClr val="accent4"/>
              </a:buClr>
              <a:buSzPts val="1350"/>
              <a:buChar char="✔"/>
            </a:pPr>
            <a:r>
              <a:rPr lang="es" sz="1350">
                <a:solidFill>
                  <a:schemeClr val="dk1"/>
                </a:solidFill>
                <a:latin typeface="DM Sans"/>
                <a:ea typeface="DM Sans"/>
                <a:cs typeface="DM Sans"/>
                <a:sym typeface="DM Sans"/>
              </a:rPr>
              <a:t>estudiantes.html</a:t>
            </a:r>
            <a:endParaRPr>
              <a:solidFill>
                <a:schemeClr val="dk1"/>
              </a:solidFill>
            </a:endParaRPr>
          </a:p>
          <a:p>
            <a:pPr indent="-285750" lvl="0" marL="285750" rtl="0" algn="l">
              <a:spcBef>
                <a:spcPts val="0"/>
              </a:spcBef>
              <a:spcAft>
                <a:spcPts val="0"/>
              </a:spcAft>
              <a:buClr>
                <a:schemeClr val="accent4"/>
              </a:buClr>
              <a:buSzPts val="1350"/>
              <a:buChar char="✔"/>
            </a:pPr>
            <a:r>
              <a:rPr lang="es" sz="1350">
                <a:solidFill>
                  <a:schemeClr val="dk1"/>
                </a:solidFill>
                <a:latin typeface="DM Sans"/>
                <a:ea typeface="DM Sans"/>
                <a:cs typeface="DM Sans"/>
                <a:sym typeface="DM Sans"/>
              </a:rPr>
              <a:t>profesores.html.</a:t>
            </a:r>
            <a:endParaRPr>
              <a:solidFill>
                <a:schemeClr val="dk1"/>
              </a:solidFill>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6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Navegar entre nuestros templates</a:t>
            </a:r>
            <a:endParaRPr b="1" i="0" sz="4000" u="none" cap="none" strike="noStrike">
              <a:solidFill>
                <a:schemeClr val="dk1"/>
              </a:solidFill>
              <a:latin typeface="DM Sans"/>
              <a:ea typeface="DM Sans"/>
              <a:cs typeface="DM Sans"/>
              <a:sym typeface="DM Sans"/>
            </a:endParaRPr>
          </a:p>
        </p:txBody>
      </p:sp>
      <p:sp>
        <p:nvSpPr>
          <p:cNvPr id="307" name="Google Shape;307;p64"/>
          <p:cNvSpPr txBox="1"/>
          <p:nvPr/>
        </p:nvSpPr>
        <p:spPr>
          <a:xfrm>
            <a:off x="473349" y="1908175"/>
            <a:ext cx="8247317" cy="14311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Script: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08" name="Google Shape;308;p64"/>
          <p:cNvSpPr txBox="1"/>
          <p:nvPr/>
        </p:nvSpPr>
        <p:spPr>
          <a:xfrm>
            <a:off x="2497667" y="1858024"/>
            <a:ext cx="4572000"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extends "AppCoder/padre.html"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load static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block contenidoQueCambia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&lt;!--Aquí va lo que cambia, y lo asociado a está vista :) --&gt;</a:t>
            </a:r>
            <a:endParaRPr/>
          </a:p>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&lt;h1&gt;Cursos&lt;/h1&gt;</a:t>
            </a:r>
            <a:endParaRPr/>
          </a:p>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&lt;p&gt;Acá va la info de los cursos&lt;/p&gt;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endblock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Navegar entre nuestros templates</a:t>
            </a:r>
            <a:endParaRPr b="1" i="0" sz="4000" u="none" cap="none" strike="noStrike">
              <a:solidFill>
                <a:schemeClr val="dk1"/>
              </a:solidFill>
              <a:latin typeface="DM Sans"/>
              <a:ea typeface="DM Sans"/>
              <a:cs typeface="DM Sans"/>
              <a:sym typeface="DM Sans"/>
            </a:endParaRPr>
          </a:p>
        </p:txBody>
      </p:sp>
      <p:sp>
        <p:nvSpPr>
          <p:cNvPr id="314" name="Google Shape;314;p65"/>
          <p:cNvSpPr txBox="1"/>
          <p:nvPr/>
        </p:nvSpPr>
        <p:spPr>
          <a:xfrm>
            <a:off x="473349" y="1908175"/>
            <a:ext cx="8247317" cy="14311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cursos.html</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15" name="Google Shape;315;p65"/>
          <p:cNvPicPr preferRelativeResize="0"/>
          <p:nvPr/>
        </p:nvPicPr>
        <p:blipFill rotWithShape="1">
          <a:blip r:embed="rId3">
            <a:alphaModFix/>
          </a:blip>
          <a:srcRect b="0" l="0" r="0" t="0"/>
          <a:stretch/>
        </p:blipFill>
        <p:spPr>
          <a:xfrm>
            <a:off x="1855924" y="2030942"/>
            <a:ext cx="5482166" cy="27113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Navegar entre nuestros templates</a:t>
            </a:r>
            <a:endParaRPr b="1" i="0" sz="4000" u="none" cap="none" strike="noStrike">
              <a:solidFill>
                <a:schemeClr val="dk1"/>
              </a:solidFill>
              <a:latin typeface="DM Sans"/>
              <a:ea typeface="DM Sans"/>
              <a:cs typeface="DM Sans"/>
              <a:sym typeface="DM Sans"/>
            </a:endParaRPr>
          </a:p>
        </p:txBody>
      </p:sp>
      <p:sp>
        <p:nvSpPr>
          <p:cNvPr id="321" name="Google Shape;321;p66"/>
          <p:cNvSpPr txBox="1"/>
          <p:nvPr/>
        </p:nvSpPr>
        <p:spPr>
          <a:xfrm>
            <a:off x="473349" y="1908175"/>
            <a:ext cx="82473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i="0" lang="es" sz="1350" u="none" cap="none" strike="noStrike">
                <a:solidFill>
                  <a:srgbClr val="000000"/>
                </a:solidFill>
                <a:latin typeface="DM Sans"/>
                <a:ea typeface="DM Sans"/>
                <a:cs typeface="DM Sans"/>
                <a:sym typeface="DM Sans"/>
              </a:rPr>
              <a:t>Por ultimo</a:t>
            </a:r>
            <a:r>
              <a:rPr lang="es" sz="1350">
                <a:latin typeface="DM Sans"/>
                <a:ea typeface="DM Sans"/>
                <a:cs typeface="DM Sans"/>
                <a:sym typeface="DM Sans"/>
              </a:rPr>
              <a:t>, m</a:t>
            </a:r>
            <a:r>
              <a:rPr i="0" lang="es" sz="1350" u="none" cap="none" strike="noStrike">
                <a:solidFill>
                  <a:srgbClr val="000000"/>
                </a:solidFill>
                <a:latin typeface="DM Sans"/>
                <a:ea typeface="DM Sans"/>
                <a:cs typeface="DM Sans"/>
                <a:sym typeface="DM Sans"/>
              </a:rPr>
              <a:t>odificamos el archivo: urls.py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22" name="Google Shape;322;p66"/>
          <p:cNvSpPr txBox="1"/>
          <p:nvPr/>
        </p:nvSpPr>
        <p:spPr>
          <a:xfrm>
            <a:off x="473348" y="2356581"/>
            <a:ext cx="74295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from django.urls import path</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from AppCoder import views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urlpatterns = [</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   </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    path('', views.inicio, name="Inicio"), #est</a:t>
            </a:r>
            <a:r>
              <a:rPr b="1" lang="es" sz="1350">
                <a:latin typeface="DM Sans"/>
                <a:ea typeface="DM Sans"/>
                <a:cs typeface="DM Sans"/>
                <a:sym typeface="DM Sans"/>
              </a:rPr>
              <a:t>e</a:t>
            </a:r>
            <a:r>
              <a:rPr b="1" i="0" lang="es" sz="1350" u="none" cap="none" strike="noStrike">
                <a:solidFill>
                  <a:srgbClr val="000000"/>
                </a:solidFill>
                <a:latin typeface="DM Sans"/>
                <a:ea typeface="DM Sans"/>
                <a:cs typeface="DM Sans"/>
                <a:sym typeface="DM Sans"/>
              </a:rPr>
              <a:t> era nuestr</a:t>
            </a:r>
            <a:r>
              <a:rPr b="1" lang="es" sz="1350">
                <a:latin typeface="DM Sans"/>
                <a:ea typeface="DM Sans"/>
                <a:cs typeface="DM Sans"/>
                <a:sym typeface="DM Sans"/>
              </a:rPr>
              <a:t>o</a:t>
            </a:r>
            <a:r>
              <a:rPr b="1" i="0" lang="es" sz="1350" u="none" cap="none" strike="noStrike">
                <a:solidFill>
                  <a:srgbClr val="000000"/>
                </a:solidFill>
                <a:latin typeface="DM Sans"/>
                <a:ea typeface="DM Sans"/>
                <a:cs typeface="DM Sans"/>
                <a:sym typeface="DM Sans"/>
              </a:rPr>
              <a:t> primer view</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    path('cursos', views.cursos, name="Cursos"),</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    path('profesores', views.profesores, name="Profesores"),</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    path('estudiantes', views.estudiantes, name="Estudiantes"),</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    path('entregables', views.entregables, name="Entregables"),</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a:t>
            </a:r>
            <a:endParaRPr b="1"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7"/>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Navegar entre nuestros templates</a:t>
            </a:r>
            <a:endParaRPr b="1" i="0" sz="4000" u="none" cap="none" strike="noStrike">
              <a:solidFill>
                <a:schemeClr val="dk1"/>
              </a:solidFill>
              <a:latin typeface="DM Sans"/>
              <a:ea typeface="DM Sans"/>
              <a:cs typeface="DM Sans"/>
              <a:sym typeface="DM Sans"/>
            </a:endParaRPr>
          </a:p>
        </p:txBody>
      </p:sp>
      <p:pic>
        <p:nvPicPr>
          <p:cNvPr id="328" name="Google Shape;328;p67"/>
          <p:cNvPicPr preferRelativeResize="0"/>
          <p:nvPr/>
        </p:nvPicPr>
        <p:blipFill rotWithShape="1">
          <a:blip r:embed="rId3">
            <a:alphaModFix/>
          </a:blip>
          <a:srcRect b="0" l="0" r="0" t="0"/>
          <a:stretch/>
        </p:blipFill>
        <p:spPr>
          <a:xfrm>
            <a:off x="592667" y="1912525"/>
            <a:ext cx="7065433" cy="29679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Navegar entre nuestros templates</a:t>
            </a:r>
            <a:endParaRPr b="1" i="0" sz="4000" u="none" cap="none" strike="noStrike">
              <a:solidFill>
                <a:schemeClr val="dk1"/>
              </a:solidFill>
              <a:latin typeface="DM Sans"/>
              <a:ea typeface="DM Sans"/>
              <a:cs typeface="DM Sans"/>
              <a:sym typeface="DM Sans"/>
            </a:endParaRPr>
          </a:p>
        </p:txBody>
      </p:sp>
      <p:pic>
        <p:nvPicPr>
          <p:cNvPr descr="Interfaz de usuario gráfica, Aplicación&#10;&#10;Descripción generada automáticamente" id="334" name="Google Shape;334;p68"/>
          <p:cNvPicPr preferRelativeResize="0"/>
          <p:nvPr/>
        </p:nvPicPr>
        <p:blipFill rotWithShape="1">
          <a:blip r:embed="rId3">
            <a:alphaModFix/>
          </a:blip>
          <a:srcRect b="0" l="0" r="0" t="0"/>
          <a:stretch/>
        </p:blipFill>
        <p:spPr>
          <a:xfrm>
            <a:off x="2058113" y="1858449"/>
            <a:ext cx="5027774" cy="28893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9"/>
          <p:cNvSpPr txBox="1"/>
          <p:nvPr/>
        </p:nvSpPr>
        <p:spPr>
          <a:xfrm>
            <a:off x="1461300" y="1780350"/>
            <a:ext cx="6221400" cy="1582800"/>
          </a:xfrm>
          <a:prstGeom prst="rect">
            <a:avLst/>
          </a:prstGeom>
          <a:noFill/>
          <a:ln>
            <a:noFill/>
          </a:ln>
        </p:spPr>
        <p:txBody>
          <a:bodyPr anchorCtr="0" anchor="t" bIns="91425" lIns="91425" spcFirstLastPara="1" rIns="91425" wrap="square" tIns="91425">
            <a:spAutoFit/>
          </a:bodyPr>
          <a:lstStyle/>
          <a:p>
            <a:pPr indent="457200" lvl="0" marL="0" marR="0" rtl="0" algn="ctr">
              <a:lnSpc>
                <a:spcPct val="150000"/>
              </a:lnSpc>
              <a:spcBef>
                <a:spcPts val="0"/>
              </a:spcBef>
              <a:spcAft>
                <a:spcPts val="0"/>
              </a:spcAft>
              <a:buClr>
                <a:schemeClr val="dk1"/>
              </a:buClr>
              <a:buSzPts val="2000"/>
              <a:buFont typeface="Arial"/>
              <a:buNone/>
            </a:pPr>
            <a:r>
              <a:rPr b="0" i="1" lang="es" sz="1500" u="none" cap="none" strike="noStrike">
                <a:solidFill>
                  <a:schemeClr val="dk1"/>
                </a:solidFill>
                <a:latin typeface="DM Sans"/>
                <a:ea typeface="DM Sans"/>
                <a:cs typeface="DM Sans"/>
                <a:sym typeface="DM Sans"/>
              </a:rPr>
              <a:t>¡Listo!</a:t>
            </a:r>
            <a:r>
              <a:rPr b="1" i="1" lang="es" sz="1500" u="none" cap="none" strike="noStrike">
                <a:solidFill>
                  <a:schemeClr val="dk1"/>
                </a:solidFill>
                <a:latin typeface="DM Sans"/>
                <a:ea typeface="DM Sans"/>
                <a:cs typeface="DM Sans"/>
                <a:sym typeface="DM Sans"/>
              </a:rPr>
              <a:t> </a:t>
            </a:r>
            <a:r>
              <a:rPr b="1" i="0" lang="es" sz="1500" u="none" cap="none" strike="noStrike">
                <a:solidFill>
                  <a:schemeClr val="dk1"/>
                </a:solidFill>
                <a:latin typeface="DM Sans"/>
                <a:ea typeface="DM Sans"/>
                <a:cs typeface="DM Sans"/>
                <a:sym typeface="DM Sans"/>
              </a:rPr>
              <a:t>👌 </a:t>
            </a:r>
            <a:r>
              <a:rPr b="0" i="0" lang="es" sz="1500" u="none" cap="none" strike="noStrike">
                <a:solidFill>
                  <a:schemeClr val="dk1"/>
                </a:solidFill>
                <a:latin typeface="DM Sans"/>
                <a:ea typeface="DM Sans"/>
                <a:cs typeface="DM Sans"/>
                <a:sym typeface="DM Sans"/>
              </a:rPr>
              <a:t>De esta forma ya tenemos el menú que se hereda por todos los templates y que nos permite movernos de uno a otro.</a:t>
            </a:r>
            <a:endParaRPr b="0" i="0" sz="1500" u="none" cap="none" strike="noStrike">
              <a:solidFill>
                <a:schemeClr val="dk1"/>
              </a:solidFill>
              <a:latin typeface="DM Sans"/>
              <a:ea typeface="DM Sans"/>
              <a:cs typeface="DM Sans"/>
              <a:sym typeface="DM Sans"/>
            </a:endParaRPr>
          </a:p>
          <a:p>
            <a:pPr indent="457200" lvl="0" marL="0" marR="0" rtl="0" algn="ctr">
              <a:lnSpc>
                <a:spcPct val="150000"/>
              </a:lnSpc>
              <a:spcBef>
                <a:spcPts val="1000"/>
              </a:spcBef>
              <a:spcAft>
                <a:spcPts val="1000"/>
              </a:spcAft>
              <a:buClr>
                <a:schemeClr val="dk1"/>
              </a:buClr>
              <a:buSzPts val="2000"/>
              <a:buFont typeface="Arial"/>
              <a:buNone/>
            </a:pPr>
            <a:r>
              <a:rPr b="1" i="0" lang="es" sz="1500" u="none" cap="none" strike="noStrike">
                <a:solidFill>
                  <a:schemeClr val="dk1"/>
                </a:solidFill>
                <a:latin typeface="DM Sans"/>
                <a:ea typeface="DM Sans"/>
                <a:cs typeface="DM Sans"/>
                <a:sym typeface="DM Sans"/>
              </a:rPr>
              <a:t>Es importante ser consistentes con los nombres de los templates, de las urls y de los archivos .html</a:t>
            </a:r>
            <a:endParaRPr b="1" i="0" sz="15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70"/>
          <p:cNvGrpSpPr/>
          <p:nvPr/>
        </p:nvGrpSpPr>
        <p:grpSpPr>
          <a:xfrm>
            <a:off x="4202556" y="994173"/>
            <a:ext cx="738900" cy="738900"/>
            <a:chOff x="974706" y="2467173"/>
            <a:chExt cx="738900" cy="738900"/>
          </a:xfrm>
        </p:grpSpPr>
        <p:sp>
          <p:nvSpPr>
            <p:cNvPr id="345" name="Google Shape;345;p7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7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47" name="Google Shape;347;p70"/>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y Navegación</a:t>
            </a:r>
            <a:endParaRPr b="1" i="0" sz="4000" u="none" cap="none" strike="noStrike">
              <a:solidFill>
                <a:schemeClr val="dk1"/>
              </a:solidFill>
              <a:highlight>
                <a:srgbClr val="EAFF6A"/>
              </a:highlight>
              <a:latin typeface="DM Sans"/>
              <a:ea typeface="DM Sans"/>
              <a:cs typeface="DM Sans"/>
              <a:sym typeface="DM Sans"/>
            </a:endParaRPr>
          </a:p>
        </p:txBody>
      </p:sp>
      <p:sp>
        <p:nvSpPr>
          <p:cNvPr id="348" name="Google Shape;348;p70"/>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349" name="Google Shape;349;p70"/>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Completar la herencia </a:t>
            </a:r>
            <a:r>
              <a:rPr lang="es" sz="2000">
                <a:solidFill>
                  <a:srgbClr val="999999"/>
                </a:solidFill>
                <a:latin typeface="DM Sans"/>
                <a:ea typeface="DM Sans"/>
                <a:cs typeface="DM Sans"/>
                <a:sym typeface="DM Sans"/>
              </a:rPr>
              <a:t>múltiples</a:t>
            </a:r>
            <a:r>
              <a:rPr b="0" i="0" lang="es" sz="2000" u="none" cap="none" strike="noStrike">
                <a:solidFill>
                  <a:srgbClr val="999999"/>
                </a:solidFill>
                <a:latin typeface="DM Sans"/>
                <a:ea typeface="DM Sans"/>
                <a:cs typeface="DM Sans"/>
                <a:sym typeface="DM Sans"/>
              </a:rPr>
              <a:t> del proyecto AppCoder</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pSp>
        <p:nvGrpSpPr>
          <p:cNvPr id="354" name="Google Shape;354;p71"/>
          <p:cNvGrpSpPr/>
          <p:nvPr/>
        </p:nvGrpSpPr>
        <p:grpSpPr>
          <a:xfrm>
            <a:off x="457347" y="468297"/>
            <a:ext cx="431074" cy="431074"/>
            <a:chOff x="974706" y="2467173"/>
            <a:chExt cx="738900" cy="738900"/>
          </a:xfrm>
        </p:grpSpPr>
        <p:sp>
          <p:nvSpPr>
            <p:cNvPr id="355" name="Google Shape;355;p7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6" name="Google Shape;356;p7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57" name="Google Shape;357;p71"/>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y Navegación</a:t>
            </a:r>
            <a:endParaRPr b="1" i="0" sz="4000" u="none" cap="none" strike="noStrike">
              <a:solidFill>
                <a:schemeClr val="dk1"/>
              </a:solidFill>
              <a:latin typeface="DM Sans"/>
              <a:ea typeface="DM Sans"/>
              <a:cs typeface="DM Sans"/>
              <a:sym typeface="DM Sans"/>
            </a:endParaRPr>
          </a:p>
        </p:txBody>
      </p:sp>
      <p:pic>
        <p:nvPicPr>
          <p:cNvPr id="358" name="Google Shape;358;p7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59" name="Google Shape;359;p71"/>
          <p:cNvSpPr txBox="1"/>
          <p:nvPr/>
        </p:nvSpPr>
        <p:spPr>
          <a:xfrm>
            <a:off x="549524" y="2710938"/>
            <a:ext cx="8289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Terminar de configurar y heredar el resto de los templates de nuestro proyecto AppCoder:</a:t>
            </a:r>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entregables.html</a:t>
            </a:r>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estudiantes.html</a:t>
            </a:r>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profesores.html.</a:t>
            </a:r>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contenido del </a:t>
            </a:r>
            <a:r>
              <a:rPr lang="es" sz="1350">
                <a:latin typeface="DM Sans"/>
                <a:ea typeface="DM Sans"/>
                <a:cs typeface="DM Sans"/>
                <a:sym typeface="DM Sans"/>
              </a:rPr>
              <a:t>HTML</a:t>
            </a:r>
            <a:r>
              <a:rPr b="0" i="0" lang="es" sz="1350" u="none" cap="none" strike="noStrike">
                <a:solidFill>
                  <a:srgbClr val="000000"/>
                </a:solidFill>
                <a:latin typeface="DM Sans"/>
                <a:ea typeface="DM Sans"/>
                <a:cs typeface="DM Sans"/>
                <a:sym typeface="DM Sans"/>
              </a:rPr>
              <a:t>, de cada archivo queda a criterio del alumno, seamos creativos ☺ </a:t>
            </a:r>
            <a:endParaRPr b="0" i="0" sz="1350" u="none" cap="none" strike="noStrike">
              <a:solidFill>
                <a:srgbClr val="000000"/>
              </a:solidFill>
              <a:latin typeface="DM Sans"/>
              <a:ea typeface="DM Sans"/>
              <a:cs typeface="DM Sans"/>
              <a:sym typeface="DM Sans"/>
            </a:endParaRPr>
          </a:p>
        </p:txBody>
      </p:sp>
      <p:sp>
        <p:nvSpPr>
          <p:cNvPr id="360" name="Google Shape;360;p7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7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66" name="Google Shape;366;p7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45" name="Google Shape;145;p46"/>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46" name="Google Shape;146;p46"/>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Heredar </a:t>
            </a:r>
            <a:r>
              <a:rPr b="0" i="0" lang="es" sz="1350" u="none" cap="none" strike="noStrike">
                <a:solidFill>
                  <a:schemeClr val="lt1"/>
                </a:solidFill>
                <a:latin typeface="DM Sans"/>
                <a:ea typeface="DM Sans"/>
                <a:cs typeface="DM Sans"/>
                <a:sym typeface="DM Sans"/>
              </a:rPr>
              <a:t>templates</a:t>
            </a:r>
            <a:endParaRPr b="0" i="0" sz="1350" u="none" cap="none" strike="noStrike">
              <a:solidFill>
                <a:schemeClr val="lt1"/>
              </a:solidFill>
              <a:latin typeface="DM Sans"/>
              <a:ea typeface="DM Sans"/>
              <a:cs typeface="DM Sans"/>
              <a:sym typeface="DM Sans"/>
            </a:endParaRPr>
          </a:p>
        </p:txBody>
      </p:sp>
      <p:pic>
        <p:nvPicPr>
          <p:cNvPr id="147" name="Google Shape;147;p46"/>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148" name="Google Shape;148;p46"/>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Procesar </a:t>
            </a:r>
            <a:r>
              <a:rPr b="0" i="0" lang="es" sz="1350" u="none" cap="none" strike="noStrike">
                <a:solidFill>
                  <a:schemeClr val="lt1"/>
                </a:solidFill>
                <a:latin typeface="DM Sans"/>
                <a:ea typeface="DM Sans"/>
                <a:cs typeface="DM Sans"/>
                <a:sym typeface="DM Sans"/>
              </a:rPr>
              <a:t>contextos</a:t>
            </a:r>
            <a:endParaRPr b="0" i="0" sz="1350" u="none" cap="none" strike="noStrike">
              <a:solidFill>
                <a:schemeClr val="lt1"/>
              </a:solidFill>
              <a:latin typeface="DM Sans"/>
              <a:ea typeface="DM Sans"/>
              <a:cs typeface="DM Sans"/>
              <a:sym typeface="DM Sans"/>
            </a:endParaRPr>
          </a:p>
        </p:txBody>
      </p:sp>
      <p:pic>
        <p:nvPicPr>
          <p:cNvPr id="149" name="Google Shape;149;p46"/>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50" name="Google Shape;150;p46"/>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Empezar </a:t>
            </a:r>
            <a:r>
              <a:rPr b="0" i="0" lang="es" sz="1350" u="none" cap="none" strike="noStrike">
                <a:solidFill>
                  <a:schemeClr val="lt1"/>
                </a:solidFill>
                <a:latin typeface="DM Sans"/>
                <a:ea typeface="DM Sans"/>
                <a:cs typeface="DM Sans"/>
                <a:sym typeface="DM Sans"/>
              </a:rPr>
              <a:t>a administrar</a:t>
            </a:r>
            <a:endParaRPr b="0" i="0" sz="1350" u="none" cap="none" strike="noStrike">
              <a:solidFill>
                <a:schemeClr val="lt1"/>
              </a:solidFill>
              <a:latin typeface="DM Sans"/>
              <a:ea typeface="DM Sans"/>
              <a:cs typeface="DM Sans"/>
              <a:sym typeface="DM Sans"/>
            </a:endParaRPr>
          </a:p>
        </p:txBody>
      </p:sp>
      <p:cxnSp>
        <p:nvCxnSpPr>
          <p:cNvPr id="151" name="Google Shape;151;p46"/>
          <p:cNvCxnSpPr>
            <a:stCxn id="145" idx="2"/>
            <a:endCxn id="147"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52" name="Google Shape;152;p46"/>
          <p:cNvCxnSpPr>
            <a:stCxn id="147" idx="2"/>
            <a:endCxn id="149"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73"/>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Panel de administración</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Panel de administración</a:t>
            </a:r>
            <a:endParaRPr b="1" sz="4000">
              <a:solidFill>
                <a:schemeClr val="dk1"/>
              </a:solidFill>
              <a:latin typeface="DM Sans"/>
              <a:ea typeface="DM Sans"/>
              <a:cs typeface="DM Sans"/>
              <a:sym typeface="DM Sans"/>
            </a:endParaRPr>
          </a:p>
        </p:txBody>
      </p:sp>
      <p:sp>
        <p:nvSpPr>
          <p:cNvPr id="377" name="Google Shape;377;p74"/>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ahora sabemos como guardar campos en una base de datos desde la consola, y hemos visto cómo hacerlo (muy a mano) desde un view. Pero por lo general, la información tiene que ser administrada por la misma web.</a:t>
            </a:r>
            <a:endParaRPr sz="1350">
              <a:latin typeface="DM Sans"/>
              <a:ea typeface="DM Sans"/>
              <a:cs typeface="DM Sans"/>
              <a:sym typeface="DM Sans"/>
            </a:endParaRPr>
          </a:p>
        </p:txBody>
      </p:sp>
      <p:sp>
        <p:nvSpPr>
          <p:cNvPr id="378" name="Google Shape;378;p74"/>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suele ser una tarea complicada, pero por fortuna, Django nos simplifica el manejo de la información por medio de un  panel de administración ya preparado.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Dar de alta a nuestro panel</a:t>
            </a:r>
            <a:endParaRPr b="1" i="0" sz="4000" u="none" cap="none" strike="noStrike">
              <a:solidFill>
                <a:schemeClr val="dk1"/>
              </a:solidFill>
              <a:latin typeface="DM Sans"/>
              <a:ea typeface="DM Sans"/>
              <a:cs typeface="DM Sans"/>
              <a:sym typeface="DM Sans"/>
            </a:endParaRPr>
          </a:p>
        </p:txBody>
      </p:sp>
      <p:sp>
        <p:nvSpPr>
          <p:cNvPr id="384" name="Google Shape;384;p75"/>
          <p:cNvSpPr txBox="1"/>
          <p:nvPr/>
        </p:nvSpPr>
        <p:spPr>
          <a:xfrm>
            <a:off x="473350" y="1908175"/>
            <a:ext cx="5891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¿Cómo dar de alta a nuestro panel de administración?</a:t>
            </a:r>
            <a:endParaRPr b="0" i="0" sz="1350" u="none" cap="none" strike="noStrike">
              <a:solidFill>
                <a:srgbClr val="000000"/>
              </a:solidFill>
              <a:latin typeface="DM Sans"/>
              <a:ea typeface="DM Sans"/>
              <a:cs typeface="DM Sans"/>
              <a:sym typeface="DM Sans"/>
            </a:endParaRPr>
          </a:p>
        </p:txBody>
      </p:sp>
      <p:pic>
        <p:nvPicPr>
          <p:cNvPr id="385" name="Google Shape;385;p75"/>
          <p:cNvPicPr preferRelativeResize="0"/>
          <p:nvPr/>
        </p:nvPicPr>
        <p:blipFill rotWithShape="1">
          <a:blip r:embed="rId3">
            <a:alphaModFix/>
          </a:blip>
          <a:srcRect b="0" l="0" r="0" t="0"/>
          <a:stretch/>
        </p:blipFill>
        <p:spPr>
          <a:xfrm>
            <a:off x="5046025" y="2737525"/>
            <a:ext cx="3568425" cy="1817500"/>
          </a:xfrm>
          <a:prstGeom prst="rect">
            <a:avLst/>
          </a:prstGeom>
          <a:noFill/>
          <a:ln cap="flat" cmpd="sng" w="19050">
            <a:solidFill>
              <a:schemeClr val="dk2"/>
            </a:solidFill>
            <a:prstDash val="solid"/>
            <a:round/>
            <a:headEnd len="sm" w="sm" type="none"/>
            <a:tailEnd len="sm" w="sm" type="none"/>
          </a:ln>
        </p:spPr>
      </p:pic>
      <p:grpSp>
        <p:nvGrpSpPr>
          <p:cNvPr id="386" name="Google Shape;386;p75"/>
          <p:cNvGrpSpPr/>
          <p:nvPr/>
        </p:nvGrpSpPr>
        <p:grpSpPr>
          <a:xfrm>
            <a:off x="473338" y="2737525"/>
            <a:ext cx="587100" cy="600300"/>
            <a:chOff x="1731113" y="1953850"/>
            <a:chExt cx="587100" cy="600300"/>
          </a:xfrm>
        </p:grpSpPr>
        <p:sp>
          <p:nvSpPr>
            <p:cNvPr id="387" name="Google Shape;387;p7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7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1</a:t>
              </a:r>
              <a:endParaRPr b="1" i="0" sz="3000" u="none" cap="none" strike="noStrike">
                <a:solidFill>
                  <a:srgbClr val="000000"/>
                </a:solidFill>
                <a:latin typeface="DM Sans"/>
                <a:ea typeface="DM Sans"/>
                <a:cs typeface="DM Sans"/>
                <a:sym typeface="DM Sans"/>
              </a:endParaRPr>
            </a:p>
          </p:txBody>
        </p:sp>
      </p:grpSp>
      <p:sp>
        <p:nvSpPr>
          <p:cNvPr id="389" name="Google Shape;389;p75"/>
          <p:cNvSpPr txBox="1"/>
          <p:nvPr/>
        </p:nvSpPr>
        <p:spPr>
          <a:xfrm>
            <a:off x="1122700" y="2737525"/>
            <a:ext cx="3568500" cy="161810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Primero importar los modelos que queremos administrar y registrarlos en el archivo admin.py de la app.</a:t>
            </a:r>
            <a:endParaRPr/>
          </a:p>
          <a:p>
            <a:pPr indent="0" lvl="0" marL="0" marR="0" rtl="0" algn="l">
              <a:lnSpc>
                <a:spcPct val="115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Importante: Si el archivo no existe, deberemos crearlo.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Dar de alta a nuestro panel</a:t>
            </a:r>
            <a:endParaRPr b="1" i="0" sz="4000" u="none" cap="none" strike="noStrike">
              <a:solidFill>
                <a:schemeClr val="dk1"/>
              </a:solidFill>
              <a:latin typeface="DM Sans"/>
              <a:ea typeface="DM Sans"/>
              <a:cs typeface="DM Sans"/>
              <a:sym typeface="DM Sans"/>
            </a:endParaRPr>
          </a:p>
        </p:txBody>
      </p:sp>
      <p:grpSp>
        <p:nvGrpSpPr>
          <p:cNvPr id="395" name="Google Shape;395;p76"/>
          <p:cNvGrpSpPr/>
          <p:nvPr/>
        </p:nvGrpSpPr>
        <p:grpSpPr>
          <a:xfrm>
            <a:off x="473338" y="2136600"/>
            <a:ext cx="587100" cy="600300"/>
            <a:chOff x="1731113" y="1953850"/>
            <a:chExt cx="587100" cy="600300"/>
          </a:xfrm>
        </p:grpSpPr>
        <p:sp>
          <p:nvSpPr>
            <p:cNvPr id="396" name="Google Shape;396;p7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7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2</a:t>
              </a:r>
              <a:endParaRPr b="1" i="0" sz="3000" u="none" cap="none" strike="noStrike">
                <a:solidFill>
                  <a:srgbClr val="000000"/>
                </a:solidFill>
                <a:latin typeface="DM Sans"/>
                <a:ea typeface="DM Sans"/>
                <a:cs typeface="DM Sans"/>
                <a:sym typeface="DM Sans"/>
              </a:endParaRPr>
            </a:p>
          </p:txBody>
        </p:sp>
      </p:grpSp>
      <p:sp>
        <p:nvSpPr>
          <p:cNvPr id="398" name="Google Shape;398;p76"/>
          <p:cNvSpPr txBox="1"/>
          <p:nvPr/>
        </p:nvSpPr>
        <p:spPr>
          <a:xfrm>
            <a:off x="1122700" y="2136600"/>
            <a:ext cx="35685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Notar que si entramos a web/admin/</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Nos pide un usuario y contraseña.</a:t>
            </a:r>
            <a:endParaRPr b="0" i="0" sz="1350" u="none" cap="none" strike="noStrike">
              <a:solidFill>
                <a:srgbClr val="000000"/>
              </a:solidFill>
              <a:latin typeface="DM Sans"/>
              <a:ea typeface="DM Sans"/>
              <a:cs typeface="DM Sans"/>
              <a:sym typeface="DM Sans"/>
            </a:endParaRPr>
          </a:p>
        </p:txBody>
      </p:sp>
      <p:pic>
        <p:nvPicPr>
          <p:cNvPr id="399" name="Google Shape;399;p76"/>
          <p:cNvPicPr preferRelativeResize="0"/>
          <p:nvPr/>
        </p:nvPicPr>
        <p:blipFill rotWithShape="1">
          <a:blip r:embed="rId3">
            <a:alphaModFix/>
          </a:blip>
          <a:srcRect b="0" l="0" r="0" t="0"/>
          <a:stretch/>
        </p:blipFill>
        <p:spPr>
          <a:xfrm>
            <a:off x="4859800" y="2136600"/>
            <a:ext cx="3853549" cy="21216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Dar de alta a nuestro panel</a:t>
            </a:r>
            <a:endParaRPr b="1" i="0" sz="4000" u="none" cap="none" strike="noStrike">
              <a:solidFill>
                <a:schemeClr val="dk1"/>
              </a:solidFill>
              <a:latin typeface="DM Sans"/>
              <a:ea typeface="DM Sans"/>
              <a:cs typeface="DM Sans"/>
              <a:sym typeface="DM Sans"/>
            </a:endParaRPr>
          </a:p>
        </p:txBody>
      </p:sp>
      <p:grpSp>
        <p:nvGrpSpPr>
          <p:cNvPr id="405" name="Google Shape;405;p77"/>
          <p:cNvGrpSpPr/>
          <p:nvPr/>
        </p:nvGrpSpPr>
        <p:grpSpPr>
          <a:xfrm>
            <a:off x="473338" y="2136600"/>
            <a:ext cx="587100" cy="600300"/>
            <a:chOff x="1731113" y="1953850"/>
            <a:chExt cx="587100" cy="600300"/>
          </a:xfrm>
        </p:grpSpPr>
        <p:sp>
          <p:nvSpPr>
            <p:cNvPr id="406" name="Google Shape;406;p77"/>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77"/>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3</a:t>
              </a:r>
              <a:endParaRPr b="1" i="0" sz="3000" u="none" cap="none" strike="noStrike">
                <a:solidFill>
                  <a:srgbClr val="000000"/>
                </a:solidFill>
                <a:latin typeface="DM Sans"/>
                <a:ea typeface="DM Sans"/>
                <a:cs typeface="DM Sans"/>
                <a:sym typeface="DM Sans"/>
              </a:endParaRPr>
            </a:p>
          </p:txBody>
        </p:sp>
      </p:grpSp>
      <p:sp>
        <p:nvSpPr>
          <p:cNvPr id="408" name="Google Shape;408;p77"/>
          <p:cNvSpPr txBox="1"/>
          <p:nvPr/>
        </p:nvSpPr>
        <p:spPr>
          <a:xfrm>
            <a:off x="1122700" y="2136600"/>
            <a:ext cx="5159700" cy="1117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Entonces, hay que crear el usuario para administrar, lo que se llama un super usuario: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1400" u="none" cap="none" strike="noStrike">
                <a:solidFill>
                  <a:schemeClr val="dk1"/>
                </a:solidFill>
                <a:highlight>
                  <a:srgbClr val="EAFF6A"/>
                </a:highlight>
                <a:latin typeface="Arial"/>
                <a:ea typeface="Arial"/>
                <a:cs typeface="Arial"/>
                <a:sym typeface="Arial"/>
              </a:rPr>
              <a:t>python manage.py createsuperuser</a:t>
            </a:r>
            <a:endParaRPr b="0" i="0" sz="1350" u="none" cap="none" strike="noStrike">
              <a:solidFill>
                <a:srgbClr val="000000"/>
              </a:solidFill>
              <a:highlight>
                <a:srgbClr val="EAFF6A"/>
              </a:highlight>
              <a:latin typeface="DM Sans"/>
              <a:ea typeface="DM Sans"/>
              <a:cs typeface="DM Sans"/>
              <a:sym typeface="DM Sans"/>
            </a:endParaRPr>
          </a:p>
        </p:txBody>
      </p:sp>
      <p:pic>
        <p:nvPicPr>
          <p:cNvPr id="409" name="Google Shape;409;p77"/>
          <p:cNvPicPr preferRelativeResize="0"/>
          <p:nvPr/>
        </p:nvPicPr>
        <p:blipFill rotWithShape="1">
          <a:blip r:embed="rId3">
            <a:alphaModFix/>
          </a:blip>
          <a:srcRect b="0" l="0" r="0" t="0"/>
          <a:stretch/>
        </p:blipFill>
        <p:spPr>
          <a:xfrm>
            <a:off x="810300" y="3377275"/>
            <a:ext cx="7523400" cy="114076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Dar de alta a nuestro panel</a:t>
            </a:r>
            <a:endParaRPr b="1" i="0" sz="4000" u="none" cap="none" strike="noStrike">
              <a:solidFill>
                <a:schemeClr val="dk1"/>
              </a:solidFill>
              <a:latin typeface="DM Sans"/>
              <a:ea typeface="DM Sans"/>
              <a:cs typeface="DM Sans"/>
              <a:sym typeface="DM Sans"/>
            </a:endParaRPr>
          </a:p>
        </p:txBody>
      </p:sp>
      <p:grpSp>
        <p:nvGrpSpPr>
          <p:cNvPr id="415" name="Google Shape;415;p78"/>
          <p:cNvGrpSpPr/>
          <p:nvPr/>
        </p:nvGrpSpPr>
        <p:grpSpPr>
          <a:xfrm>
            <a:off x="473338" y="2136600"/>
            <a:ext cx="587100" cy="600300"/>
            <a:chOff x="1731113" y="1953850"/>
            <a:chExt cx="587100" cy="600300"/>
          </a:xfrm>
        </p:grpSpPr>
        <p:sp>
          <p:nvSpPr>
            <p:cNvPr id="416" name="Google Shape;416;p78"/>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8"/>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4</a:t>
              </a:r>
              <a:endParaRPr b="1" i="0" sz="3000" u="none" cap="none" strike="noStrike">
                <a:solidFill>
                  <a:srgbClr val="000000"/>
                </a:solidFill>
                <a:latin typeface="DM Sans"/>
                <a:ea typeface="DM Sans"/>
                <a:cs typeface="DM Sans"/>
                <a:sym typeface="DM Sans"/>
              </a:endParaRPr>
            </a:p>
          </p:txBody>
        </p:sp>
      </p:grpSp>
      <p:sp>
        <p:nvSpPr>
          <p:cNvPr id="418" name="Google Shape;418;p78"/>
          <p:cNvSpPr txBox="1"/>
          <p:nvPr/>
        </p:nvSpPr>
        <p:spPr>
          <a:xfrm>
            <a:off x="1122700" y="2136600"/>
            <a:ext cx="5159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Ingresamos a /admin/ y probamos el super usuario:</a:t>
            </a:r>
            <a:endParaRPr b="0" i="0" sz="1350" u="none" cap="none" strike="noStrike">
              <a:solidFill>
                <a:srgbClr val="000000"/>
              </a:solidFill>
              <a:latin typeface="DM Sans"/>
              <a:ea typeface="DM Sans"/>
              <a:cs typeface="DM Sans"/>
              <a:sym typeface="DM Sans"/>
            </a:endParaRPr>
          </a:p>
        </p:txBody>
      </p:sp>
      <p:pic>
        <p:nvPicPr>
          <p:cNvPr id="419" name="Google Shape;419;p78"/>
          <p:cNvPicPr preferRelativeResize="0"/>
          <p:nvPr/>
        </p:nvPicPr>
        <p:blipFill rotWithShape="1">
          <a:blip r:embed="rId3">
            <a:alphaModFix/>
          </a:blip>
          <a:srcRect b="0" l="0" r="0" t="0"/>
          <a:stretch/>
        </p:blipFill>
        <p:spPr>
          <a:xfrm>
            <a:off x="1274024" y="2777034"/>
            <a:ext cx="2737416" cy="1523255"/>
          </a:xfrm>
          <a:prstGeom prst="rect">
            <a:avLst/>
          </a:prstGeom>
          <a:noFill/>
          <a:ln cap="flat" cmpd="sng" w="19050">
            <a:solidFill>
              <a:schemeClr val="dk2"/>
            </a:solidFill>
            <a:prstDash val="solid"/>
            <a:round/>
            <a:headEnd len="sm" w="sm" type="none"/>
            <a:tailEnd len="sm" w="sm" type="none"/>
          </a:ln>
        </p:spPr>
      </p:pic>
      <p:pic>
        <p:nvPicPr>
          <p:cNvPr id="420" name="Google Shape;420;p78"/>
          <p:cNvPicPr preferRelativeResize="0"/>
          <p:nvPr/>
        </p:nvPicPr>
        <p:blipFill rotWithShape="1">
          <a:blip r:embed="rId4">
            <a:alphaModFix/>
          </a:blip>
          <a:srcRect b="0" l="0" r="0" t="0"/>
          <a:stretch/>
        </p:blipFill>
        <p:spPr>
          <a:xfrm>
            <a:off x="4509889" y="2529000"/>
            <a:ext cx="3360085" cy="2154650"/>
          </a:xfrm>
          <a:prstGeom prst="rect">
            <a:avLst/>
          </a:prstGeom>
          <a:noFill/>
          <a:ln cap="flat" cmpd="sng" w="19050">
            <a:solidFill>
              <a:schemeClr val="dk2"/>
            </a:solidFill>
            <a:prstDash val="solid"/>
            <a:round/>
            <a:headEnd len="sm" w="sm" type="none"/>
            <a:tailEnd len="sm" w="sm" type="none"/>
          </a:ln>
        </p:spPr>
      </p:pic>
      <p:sp>
        <p:nvSpPr>
          <p:cNvPr id="421" name="Google Shape;421;p78"/>
          <p:cNvSpPr/>
          <p:nvPr/>
        </p:nvSpPr>
        <p:spPr>
          <a:xfrm>
            <a:off x="4139628" y="3286150"/>
            <a:ext cx="301200" cy="2112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Dar de alta a nuestro panel</a:t>
            </a:r>
            <a:endParaRPr b="1" i="0" sz="4000" u="none" cap="none" strike="noStrike">
              <a:solidFill>
                <a:schemeClr val="dk1"/>
              </a:solidFill>
              <a:latin typeface="DM Sans"/>
              <a:ea typeface="DM Sans"/>
              <a:cs typeface="DM Sans"/>
              <a:sym typeface="DM Sans"/>
            </a:endParaRPr>
          </a:p>
        </p:txBody>
      </p:sp>
      <p:grpSp>
        <p:nvGrpSpPr>
          <p:cNvPr id="427" name="Google Shape;427;p79"/>
          <p:cNvGrpSpPr/>
          <p:nvPr/>
        </p:nvGrpSpPr>
        <p:grpSpPr>
          <a:xfrm>
            <a:off x="473338" y="2136600"/>
            <a:ext cx="587100" cy="600300"/>
            <a:chOff x="1731113" y="1953850"/>
            <a:chExt cx="587100" cy="600300"/>
          </a:xfrm>
        </p:grpSpPr>
        <p:sp>
          <p:nvSpPr>
            <p:cNvPr id="428" name="Google Shape;428;p7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7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5</a:t>
              </a:r>
              <a:endParaRPr b="1" i="0" sz="3000" u="none" cap="none" strike="noStrike">
                <a:solidFill>
                  <a:srgbClr val="000000"/>
                </a:solidFill>
                <a:latin typeface="DM Sans"/>
                <a:ea typeface="DM Sans"/>
                <a:cs typeface="DM Sans"/>
                <a:sym typeface="DM Sans"/>
              </a:endParaRPr>
            </a:p>
          </p:txBody>
        </p:sp>
      </p:grpSp>
      <p:sp>
        <p:nvSpPr>
          <p:cNvPr id="430" name="Google Shape;430;p79"/>
          <p:cNvSpPr txBox="1"/>
          <p:nvPr/>
        </p:nvSpPr>
        <p:spPr>
          <a:xfrm>
            <a:off x="1122700" y="2136600"/>
            <a:ext cx="51597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Si el </a:t>
            </a:r>
            <a:r>
              <a:rPr b="1" i="0" lang="es" sz="1350" u="none" cap="none" strike="noStrike">
                <a:solidFill>
                  <a:srgbClr val="000000"/>
                </a:solidFill>
                <a:latin typeface="DM Sans"/>
                <a:ea typeface="DM Sans"/>
                <a:cs typeface="DM Sans"/>
                <a:sym typeface="DM Sans"/>
              </a:rPr>
              <a:t>Site</a:t>
            </a:r>
            <a:r>
              <a:rPr b="0" i="0" lang="es" sz="1350" u="none" cap="none" strike="noStrike">
                <a:solidFill>
                  <a:srgbClr val="000000"/>
                </a:solidFill>
                <a:latin typeface="DM Sans"/>
                <a:ea typeface="DM Sans"/>
                <a:cs typeface="DM Sans"/>
                <a:sym typeface="DM Sans"/>
              </a:rPr>
              <a:t>, no registra la app, deberemos copiar y reemplazar el </a:t>
            </a:r>
            <a:r>
              <a:rPr lang="es" sz="1350">
                <a:latin typeface="DM Sans"/>
                <a:ea typeface="DM Sans"/>
                <a:cs typeface="DM Sans"/>
                <a:sym typeface="DM Sans"/>
              </a:rPr>
              <a:t>código</a:t>
            </a:r>
            <a:r>
              <a:rPr b="0" i="0" lang="es" sz="1350" u="none" cap="none" strike="noStrike">
                <a:solidFill>
                  <a:srgbClr val="000000"/>
                </a:solidFill>
                <a:latin typeface="DM Sans"/>
                <a:ea typeface="DM Sans"/>
                <a:cs typeface="DM Sans"/>
                <a:sym typeface="DM Sans"/>
              </a:rPr>
              <a:t> propuesto en el siguiente archivo, en </a:t>
            </a:r>
            <a:r>
              <a:rPr b="1" i="0" lang="es" sz="1350" u="none" cap="none" strike="noStrike">
                <a:solidFill>
                  <a:srgbClr val="000000"/>
                </a:solidFill>
                <a:latin typeface="DM Sans"/>
                <a:ea typeface="DM Sans"/>
                <a:cs typeface="DM Sans"/>
                <a:sym typeface="DM Sans"/>
              </a:rPr>
              <a:t>settings.py</a:t>
            </a:r>
            <a:r>
              <a:rPr b="0" i="0" lang="es" sz="1350" u="none" cap="none" strike="noStrike">
                <a:solidFill>
                  <a:srgbClr val="000000"/>
                </a:solidFill>
                <a:latin typeface="DM Sans"/>
                <a:ea typeface="DM Sans"/>
                <a:cs typeface="DM Sans"/>
                <a:sym typeface="DM Sans"/>
              </a:rPr>
              <a:t>.</a:t>
            </a:r>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rgbClr val="EAFF6A"/>
                </a:highlight>
                <a:latin typeface="DM Sans"/>
                <a:ea typeface="DM Sans"/>
                <a:cs typeface="DM Sans"/>
                <a:sym typeface="DM Sans"/>
              </a:rPr>
              <a:t>Código</a:t>
            </a:r>
            <a:r>
              <a:rPr b="0" i="0" lang="es" sz="1350" u="none" cap="none" strike="noStrike">
                <a:solidFill>
                  <a:srgbClr val="000000"/>
                </a:solidFill>
                <a:highlight>
                  <a:srgbClr val="EAFF6A"/>
                </a:highlight>
                <a:latin typeface="DM Sans"/>
                <a:ea typeface="DM Sans"/>
                <a:cs typeface="DM Sans"/>
                <a:sym typeface="DM Sans"/>
              </a:rPr>
              <a:t> de registro.txt</a:t>
            </a:r>
            <a:endParaRPr>
              <a:highlight>
                <a:srgbClr val="EAFF6A"/>
              </a:highlight>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Recuerden guardar todos los cambios y lanzar nuevamente el servidor!. </a:t>
            </a:r>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python manage.py runserver</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Dar de alta a nuestro panel</a:t>
            </a:r>
            <a:endParaRPr b="1" i="0" sz="4000" u="none" cap="none" strike="noStrike">
              <a:solidFill>
                <a:schemeClr val="dk1"/>
              </a:solidFill>
              <a:latin typeface="DM Sans"/>
              <a:ea typeface="DM Sans"/>
              <a:cs typeface="DM Sans"/>
              <a:sym typeface="DM Sans"/>
            </a:endParaRPr>
          </a:p>
        </p:txBody>
      </p:sp>
      <p:grpSp>
        <p:nvGrpSpPr>
          <p:cNvPr id="436" name="Google Shape;436;p80"/>
          <p:cNvGrpSpPr/>
          <p:nvPr/>
        </p:nvGrpSpPr>
        <p:grpSpPr>
          <a:xfrm>
            <a:off x="473338" y="3339800"/>
            <a:ext cx="587100" cy="600300"/>
            <a:chOff x="1731113" y="1953850"/>
            <a:chExt cx="587100" cy="600300"/>
          </a:xfrm>
        </p:grpSpPr>
        <p:sp>
          <p:nvSpPr>
            <p:cNvPr id="437" name="Google Shape;437;p8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8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6</a:t>
              </a:r>
              <a:endParaRPr b="1" i="0" sz="3000" u="none" cap="none" strike="noStrike">
                <a:solidFill>
                  <a:srgbClr val="000000"/>
                </a:solidFill>
                <a:latin typeface="DM Sans"/>
                <a:ea typeface="DM Sans"/>
                <a:cs typeface="DM Sans"/>
                <a:sym typeface="DM Sans"/>
              </a:endParaRPr>
            </a:p>
          </p:txBody>
        </p:sp>
      </p:grpSp>
      <p:sp>
        <p:nvSpPr>
          <p:cNvPr id="439" name="Google Shape;439;p80"/>
          <p:cNvSpPr txBox="1"/>
          <p:nvPr/>
        </p:nvSpPr>
        <p:spPr>
          <a:xfrm>
            <a:off x="1122700" y="3339800"/>
            <a:ext cx="65925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Obviamente, seguramente no solo habrá un super usuario, sino también otros usuarios con menos permisos, podemos crear algunos muy simplemente.</a:t>
            </a:r>
            <a:endParaRPr b="0" i="0" sz="1350" u="none" cap="none" strike="noStrike">
              <a:solidFill>
                <a:srgbClr val="000000"/>
              </a:solidFill>
              <a:latin typeface="DM Sans"/>
              <a:ea typeface="DM Sans"/>
              <a:cs typeface="DM Sans"/>
              <a:sym typeface="DM Sans"/>
            </a:endParaRPr>
          </a:p>
        </p:txBody>
      </p:sp>
      <p:sp>
        <p:nvSpPr>
          <p:cNvPr id="440" name="Google Shape;440;p80"/>
          <p:cNvSpPr txBox="1"/>
          <p:nvPr/>
        </p:nvSpPr>
        <p:spPr>
          <a:xfrm>
            <a:off x="473350" y="1551325"/>
            <a:ext cx="7333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¡Increíble, ya tenemos acceso a nuestro panel de administración y a todas las clases del modelo de nuestra web!</a:t>
            </a:r>
            <a:endParaRPr b="0" i="0" sz="1350" u="none" cap="none" strike="noStrike">
              <a:solidFill>
                <a:srgbClr val="000000"/>
              </a:solidFill>
              <a:latin typeface="DM Sans"/>
              <a:ea typeface="DM Sans"/>
              <a:cs typeface="DM Sans"/>
              <a:sym typeface="DM Sans"/>
            </a:endParaRPr>
          </a:p>
        </p:txBody>
      </p:sp>
      <p:pic>
        <p:nvPicPr>
          <p:cNvPr id="441" name="Google Shape;441;p80"/>
          <p:cNvPicPr preferRelativeResize="0"/>
          <p:nvPr/>
        </p:nvPicPr>
        <p:blipFill rotWithShape="1">
          <a:blip r:embed="rId3">
            <a:alphaModFix/>
          </a:blip>
          <a:srcRect b="0" l="0" r="0" t="0"/>
          <a:stretch/>
        </p:blipFill>
        <p:spPr>
          <a:xfrm>
            <a:off x="4027100" y="2200813"/>
            <a:ext cx="1089800" cy="1089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Creación de usuarios</a:t>
            </a:r>
            <a:endParaRPr b="1" i="0" sz="4000" u="none" cap="none" strike="noStrike">
              <a:solidFill>
                <a:schemeClr val="dk1"/>
              </a:solidFill>
              <a:latin typeface="DM Sans"/>
              <a:ea typeface="DM Sans"/>
              <a:cs typeface="DM Sans"/>
              <a:sym typeface="DM Sans"/>
            </a:endParaRPr>
          </a:p>
        </p:txBody>
      </p:sp>
      <p:pic>
        <p:nvPicPr>
          <p:cNvPr id="447" name="Google Shape;447;p81"/>
          <p:cNvPicPr preferRelativeResize="0"/>
          <p:nvPr/>
        </p:nvPicPr>
        <p:blipFill rotWithShape="1">
          <a:blip r:embed="rId3">
            <a:alphaModFix/>
          </a:blip>
          <a:srcRect b="0" l="0" r="0" t="0"/>
          <a:stretch/>
        </p:blipFill>
        <p:spPr>
          <a:xfrm>
            <a:off x="580525" y="1389900"/>
            <a:ext cx="8029575" cy="762000"/>
          </a:xfrm>
          <a:prstGeom prst="rect">
            <a:avLst/>
          </a:prstGeom>
          <a:noFill/>
          <a:ln cap="flat" cmpd="sng" w="19050">
            <a:solidFill>
              <a:schemeClr val="dk2"/>
            </a:solidFill>
            <a:prstDash val="solid"/>
            <a:round/>
            <a:headEnd len="sm" w="sm" type="none"/>
            <a:tailEnd len="sm" w="sm" type="none"/>
          </a:ln>
        </p:spPr>
      </p:pic>
      <p:pic>
        <p:nvPicPr>
          <p:cNvPr id="448" name="Google Shape;448;p81"/>
          <p:cNvPicPr preferRelativeResize="0"/>
          <p:nvPr/>
        </p:nvPicPr>
        <p:blipFill rotWithShape="1">
          <a:blip r:embed="rId4">
            <a:alphaModFix/>
          </a:blip>
          <a:srcRect b="0" l="0" r="0" t="0"/>
          <a:stretch/>
        </p:blipFill>
        <p:spPr>
          <a:xfrm>
            <a:off x="1533525" y="2303850"/>
            <a:ext cx="6403101" cy="24301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Creación de usuarios</a:t>
            </a:r>
            <a:endParaRPr b="1" i="0" sz="4000" u="none" cap="none" strike="noStrike">
              <a:solidFill>
                <a:schemeClr val="dk1"/>
              </a:solidFill>
              <a:latin typeface="DM Sans"/>
              <a:ea typeface="DM Sans"/>
              <a:cs typeface="DM Sans"/>
              <a:sym typeface="DM Sans"/>
            </a:endParaRPr>
          </a:p>
        </p:txBody>
      </p:sp>
      <p:sp>
        <p:nvSpPr>
          <p:cNvPr id="454" name="Google Shape;454;p82"/>
          <p:cNvSpPr txBox="1"/>
          <p:nvPr/>
        </p:nvSpPr>
        <p:spPr>
          <a:xfrm>
            <a:off x="520900" y="1358425"/>
            <a:ext cx="46560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 sz="1350" u="none" cap="none" strike="noStrike">
                <a:solidFill>
                  <a:srgbClr val="000000"/>
                </a:solidFill>
                <a:latin typeface="DM Sans"/>
                <a:ea typeface="DM Sans"/>
                <a:cs typeface="DM Sans"/>
                <a:sym typeface="DM Sans"/>
              </a:rPr>
              <a:t>Pueden llenar otros campos no obligatorios:</a:t>
            </a:r>
            <a:endParaRPr b="0" i="0" sz="135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p:txBody>
      </p:sp>
      <p:pic>
        <p:nvPicPr>
          <p:cNvPr id="455" name="Google Shape;455;p82"/>
          <p:cNvPicPr preferRelativeResize="0"/>
          <p:nvPr/>
        </p:nvPicPr>
        <p:blipFill rotWithShape="1">
          <a:blip r:embed="rId3">
            <a:alphaModFix/>
          </a:blip>
          <a:srcRect b="0" l="0" r="0" t="0"/>
          <a:stretch/>
        </p:blipFill>
        <p:spPr>
          <a:xfrm>
            <a:off x="1296453" y="1862463"/>
            <a:ext cx="3505864" cy="1936828"/>
          </a:xfrm>
          <a:prstGeom prst="rect">
            <a:avLst/>
          </a:prstGeom>
          <a:noFill/>
          <a:ln cap="flat" cmpd="sng" w="19050">
            <a:solidFill>
              <a:schemeClr val="dk2"/>
            </a:solidFill>
            <a:prstDash val="solid"/>
            <a:round/>
            <a:headEnd len="sm" w="sm" type="none"/>
            <a:tailEnd len="sm" w="sm" type="none"/>
          </a:ln>
        </p:spPr>
      </p:pic>
      <p:pic>
        <p:nvPicPr>
          <p:cNvPr id="456" name="Google Shape;456;p82"/>
          <p:cNvPicPr preferRelativeResize="0"/>
          <p:nvPr/>
        </p:nvPicPr>
        <p:blipFill rotWithShape="1">
          <a:blip r:embed="rId4">
            <a:alphaModFix/>
          </a:blip>
          <a:srcRect b="0" l="0" r="0" t="0"/>
          <a:stretch/>
        </p:blipFill>
        <p:spPr>
          <a:xfrm>
            <a:off x="5350234" y="1503867"/>
            <a:ext cx="3072267" cy="3145308"/>
          </a:xfrm>
          <a:prstGeom prst="rect">
            <a:avLst/>
          </a:prstGeom>
          <a:noFill/>
          <a:ln cap="flat" cmpd="sng" w="19050">
            <a:solidFill>
              <a:schemeClr val="dk2"/>
            </a:solidFill>
            <a:prstDash val="solid"/>
            <a:round/>
            <a:headEnd len="sm" w="sm" type="none"/>
            <a:tailEnd len="sm" w="sm" type="none"/>
          </a:ln>
        </p:spPr>
      </p:pic>
      <p:sp>
        <p:nvSpPr>
          <p:cNvPr id="457" name="Google Shape;457;p82"/>
          <p:cNvSpPr txBox="1"/>
          <p:nvPr/>
        </p:nvSpPr>
        <p:spPr>
          <a:xfrm>
            <a:off x="520910" y="4017685"/>
            <a:ext cx="42534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Y establecer permisos que tendrá</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este usuario (por ahora no nos interesa):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58" name="Google Shape;158;p4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7"/>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60" name="Google Shape;160;p47"/>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61" name="Google Shape;161;p47"/>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Creación de usuarios</a:t>
            </a:r>
            <a:endParaRPr b="1" i="0" sz="4000" u="none" cap="none" strike="noStrike">
              <a:solidFill>
                <a:schemeClr val="dk1"/>
              </a:solidFill>
              <a:latin typeface="DM Sans"/>
              <a:ea typeface="DM Sans"/>
              <a:cs typeface="DM Sans"/>
              <a:sym typeface="DM Sans"/>
            </a:endParaRPr>
          </a:p>
        </p:txBody>
      </p:sp>
      <p:sp>
        <p:nvSpPr>
          <p:cNvPr id="463" name="Google Shape;463;p83"/>
          <p:cNvSpPr txBox="1"/>
          <p:nvPr/>
        </p:nvSpPr>
        <p:spPr>
          <a:xfrm>
            <a:off x="473350" y="1908175"/>
            <a:ext cx="5845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Le damos </a:t>
            </a:r>
            <a:r>
              <a:rPr b="1" i="0" lang="es" sz="1350" u="none" cap="none" strike="noStrike">
                <a:solidFill>
                  <a:srgbClr val="000000"/>
                </a:solidFill>
                <a:latin typeface="DM Sans"/>
                <a:ea typeface="DM Sans"/>
                <a:cs typeface="DM Sans"/>
                <a:sym typeface="DM Sans"/>
              </a:rPr>
              <a:t>SAVE </a:t>
            </a:r>
            <a:r>
              <a:rPr b="0" i="0" lang="es" sz="1350" u="none" cap="none" strike="noStrike">
                <a:solidFill>
                  <a:srgbClr val="000000"/>
                </a:solidFill>
                <a:latin typeface="DM Sans"/>
                <a:ea typeface="DM Sans"/>
                <a:cs typeface="DM Sans"/>
                <a:sym typeface="DM Sans"/>
              </a:rPr>
              <a:t>y vemos que ya tenemos dos usuarios para usar el panel de administración, solo que el último no tiene permisos para nada:</a:t>
            </a:r>
            <a:endParaRPr b="0" i="0" sz="1350" u="none" cap="none" strike="noStrike">
              <a:solidFill>
                <a:srgbClr val="000000"/>
              </a:solidFill>
              <a:latin typeface="DM Sans"/>
              <a:ea typeface="DM Sans"/>
              <a:cs typeface="DM Sans"/>
              <a:sym typeface="DM Sans"/>
            </a:endParaRPr>
          </a:p>
        </p:txBody>
      </p:sp>
      <p:pic>
        <p:nvPicPr>
          <p:cNvPr id="464" name="Google Shape;464;p83"/>
          <p:cNvPicPr preferRelativeResize="0"/>
          <p:nvPr/>
        </p:nvPicPr>
        <p:blipFill rotWithShape="1">
          <a:blip r:embed="rId3">
            <a:alphaModFix/>
          </a:blip>
          <a:srcRect b="0" l="0" r="0" t="0"/>
          <a:stretch/>
        </p:blipFill>
        <p:spPr>
          <a:xfrm>
            <a:off x="1068025" y="2952523"/>
            <a:ext cx="7007926" cy="1273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70" name="Google Shape;470;p84"/>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Ahora veremos c</a:t>
            </a:r>
            <a:r>
              <a:rPr lang="es" sz="2500">
                <a:solidFill>
                  <a:srgbClr val="B7B7B7"/>
                </a:solidFill>
                <a:latin typeface="DM Sans"/>
                <a:ea typeface="DM Sans"/>
                <a:cs typeface="DM Sans"/>
                <a:sym typeface="DM Sans"/>
              </a:rPr>
              <a:t>ó</a:t>
            </a:r>
            <a:r>
              <a:rPr b="0" i="0" lang="es" sz="2500" u="none" cap="none" strike="noStrike">
                <a:solidFill>
                  <a:srgbClr val="B7B7B7"/>
                </a:solidFill>
                <a:latin typeface="DM Sans"/>
                <a:ea typeface="DM Sans"/>
                <a:cs typeface="DM Sans"/>
                <a:sym typeface="DM Sans"/>
              </a:rPr>
              <a:t>mo agregar instancias de alguna clase desde el admin.</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471" name="Google Shape;471;p84"/>
          <p:cNvGrpSpPr/>
          <p:nvPr/>
        </p:nvGrpSpPr>
        <p:grpSpPr>
          <a:xfrm>
            <a:off x="473351" y="619523"/>
            <a:ext cx="738900" cy="738900"/>
            <a:chOff x="473351" y="619523"/>
            <a:chExt cx="738900" cy="738900"/>
          </a:xfrm>
        </p:grpSpPr>
        <p:sp>
          <p:nvSpPr>
            <p:cNvPr id="472" name="Google Shape;472;p8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3" name="Google Shape;473;p8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74" name="Google Shape;474;p8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480" name="Google Shape;480;p85"/>
          <p:cNvGrpSpPr/>
          <p:nvPr/>
        </p:nvGrpSpPr>
        <p:grpSpPr>
          <a:xfrm>
            <a:off x="473338" y="2109975"/>
            <a:ext cx="587100" cy="600300"/>
            <a:chOff x="489538" y="1531350"/>
            <a:chExt cx="587100" cy="600300"/>
          </a:xfrm>
        </p:grpSpPr>
        <p:sp>
          <p:nvSpPr>
            <p:cNvPr id="481" name="Google Shape;481;p85"/>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5"/>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pic>
        <p:nvPicPr>
          <p:cNvPr id="483" name="Google Shape;483;p85"/>
          <p:cNvPicPr preferRelativeResize="0"/>
          <p:nvPr/>
        </p:nvPicPr>
        <p:blipFill rotWithShape="1">
          <a:blip r:embed="rId3">
            <a:alphaModFix/>
          </a:blip>
          <a:srcRect b="0" l="0" r="0" t="0"/>
          <a:stretch/>
        </p:blipFill>
        <p:spPr>
          <a:xfrm>
            <a:off x="1433375" y="2109975"/>
            <a:ext cx="5240978" cy="1643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489" name="Google Shape;489;p86"/>
          <p:cNvGrpSpPr/>
          <p:nvPr/>
        </p:nvGrpSpPr>
        <p:grpSpPr>
          <a:xfrm>
            <a:off x="473338" y="2109975"/>
            <a:ext cx="587100" cy="600300"/>
            <a:chOff x="489538" y="1531350"/>
            <a:chExt cx="587100" cy="600300"/>
          </a:xfrm>
        </p:grpSpPr>
        <p:sp>
          <p:nvSpPr>
            <p:cNvPr id="490" name="Google Shape;490;p86"/>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6"/>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grpSp>
      <p:pic>
        <p:nvPicPr>
          <p:cNvPr id="492" name="Google Shape;492;p86"/>
          <p:cNvPicPr preferRelativeResize="0"/>
          <p:nvPr/>
        </p:nvPicPr>
        <p:blipFill rotWithShape="1">
          <a:blip r:embed="rId3">
            <a:alphaModFix/>
          </a:blip>
          <a:srcRect b="0" l="0" r="0" t="0"/>
          <a:stretch/>
        </p:blipFill>
        <p:spPr>
          <a:xfrm>
            <a:off x="1414524" y="2109975"/>
            <a:ext cx="6719101" cy="1447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498" name="Google Shape;498;p87"/>
          <p:cNvGrpSpPr/>
          <p:nvPr/>
        </p:nvGrpSpPr>
        <p:grpSpPr>
          <a:xfrm>
            <a:off x="473338" y="2109975"/>
            <a:ext cx="587100" cy="600300"/>
            <a:chOff x="489538" y="1531350"/>
            <a:chExt cx="587100" cy="600300"/>
          </a:xfrm>
        </p:grpSpPr>
        <p:sp>
          <p:nvSpPr>
            <p:cNvPr id="499" name="Google Shape;499;p87"/>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7"/>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pic>
        <p:nvPicPr>
          <p:cNvPr id="501" name="Google Shape;501;p87"/>
          <p:cNvPicPr preferRelativeResize="0"/>
          <p:nvPr/>
        </p:nvPicPr>
        <p:blipFill rotWithShape="1">
          <a:blip r:embed="rId3">
            <a:alphaModFix/>
          </a:blip>
          <a:srcRect b="0" l="0" r="0" t="0"/>
          <a:stretch/>
        </p:blipFill>
        <p:spPr>
          <a:xfrm>
            <a:off x="1948750" y="1738150"/>
            <a:ext cx="3193212" cy="2786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507" name="Google Shape;507;p88"/>
          <p:cNvGrpSpPr/>
          <p:nvPr/>
        </p:nvGrpSpPr>
        <p:grpSpPr>
          <a:xfrm>
            <a:off x="473338" y="2109975"/>
            <a:ext cx="587100" cy="600300"/>
            <a:chOff x="489538" y="1531350"/>
            <a:chExt cx="587100" cy="600300"/>
          </a:xfrm>
        </p:grpSpPr>
        <p:sp>
          <p:nvSpPr>
            <p:cNvPr id="508" name="Google Shape;508;p88"/>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88"/>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4</a:t>
              </a:r>
              <a:endParaRPr b="1" i="0" sz="3000" u="none" cap="none" strike="noStrike">
                <a:solidFill>
                  <a:schemeClr val="dk1"/>
                </a:solidFill>
                <a:latin typeface="DM Sans"/>
                <a:ea typeface="DM Sans"/>
                <a:cs typeface="DM Sans"/>
                <a:sym typeface="DM Sans"/>
              </a:endParaRPr>
            </a:p>
          </p:txBody>
        </p:sp>
      </p:grpSp>
      <p:pic>
        <p:nvPicPr>
          <p:cNvPr id="510" name="Google Shape;510;p88"/>
          <p:cNvPicPr preferRelativeResize="0"/>
          <p:nvPr/>
        </p:nvPicPr>
        <p:blipFill rotWithShape="1">
          <a:blip r:embed="rId3">
            <a:alphaModFix/>
          </a:blip>
          <a:srcRect b="0" l="0" r="0" t="0"/>
          <a:stretch/>
        </p:blipFill>
        <p:spPr>
          <a:xfrm>
            <a:off x="1414875" y="2109971"/>
            <a:ext cx="3972025" cy="1399075"/>
          </a:xfrm>
          <a:prstGeom prst="rect">
            <a:avLst/>
          </a:prstGeom>
          <a:noFill/>
          <a:ln>
            <a:noFill/>
          </a:ln>
        </p:spPr>
      </p:pic>
      <p:sp>
        <p:nvSpPr>
          <p:cNvPr id="511" name="Google Shape;511;p88"/>
          <p:cNvSpPr/>
          <p:nvPr/>
        </p:nvSpPr>
        <p:spPr>
          <a:xfrm>
            <a:off x="1492875" y="2164650"/>
            <a:ext cx="3749100" cy="1208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8"/>
          <p:cNvSpPr txBox="1"/>
          <p:nvPr/>
        </p:nvSpPr>
        <p:spPr>
          <a:xfrm>
            <a:off x="5476150" y="2112750"/>
            <a:ext cx="3138300" cy="1399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1350" u="none" cap="none" strike="noStrike">
                <a:solidFill>
                  <a:srgbClr val="000000"/>
                </a:solidFill>
                <a:latin typeface="DM Sans"/>
                <a:ea typeface="DM Sans"/>
                <a:cs typeface="DM Sans"/>
                <a:sym typeface="DM Sans"/>
              </a:rPr>
              <a:t>Podemos ver todos los cursos creados, el de arriba es el último en crearse, vemos también que en éste caso, habían otros 6 creados </a:t>
            </a:r>
            <a:r>
              <a:rPr b="0" i="1" lang="es" sz="1350" u="none" cap="none" strike="noStrike">
                <a:solidFill>
                  <a:srgbClr val="000000"/>
                </a:solidFill>
                <a:latin typeface="DM Sans"/>
                <a:ea typeface="DM Sans"/>
                <a:cs typeface="DM Sans"/>
                <a:sym typeface="DM Sans"/>
              </a:rPr>
              <a:t>(eso cambiará).</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p89"/>
          <p:cNvGrpSpPr/>
          <p:nvPr/>
        </p:nvGrpSpPr>
        <p:grpSpPr>
          <a:xfrm>
            <a:off x="4202556" y="994173"/>
            <a:ext cx="738900" cy="738900"/>
            <a:chOff x="974706" y="2467173"/>
            <a:chExt cx="738900" cy="738900"/>
          </a:xfrm>
        </p:grpSpPr>
        <p:sp>
          <p:nvSpPr>
            <p:cNvPr id="518" name="Google Shape;518;p8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9" name="Google Shape;519;p8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20" name="Google Shape;520;p89"/>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datos a nuestro model</a:t>
            </a:r>
            <a:endParaRPr b="1" i="0" sz="4000" u="none" cap="none" strike="noStrike">
              <a:solidFill>
                <a:schemeClr val="dk1"/>
              </a:solidFill>
              <a:highlight>
                <a:srgbClr val="EAFF6A"/>
              </a:highlight>
              <a:latin typeface="DM Sans"/>
              <a:ea typeface="DM Sans"/>
              <a:cs typeface="DM Sans"/>
              <a:sym typeface="DM Sans"/>
            </a:endParaRPr>
          </a:p>
        </p:txBody>
      </p:sp>
      <p:sp>
        <p:nvSpPr>
          <p:cNvPr id="521" name="Google Shape;521;p89"/>
          <p:cNvSpPr txBox="1"/>
          <p:nvPr/>
        </p:nvSpPr>
        <p:spPr>
          <a:xfrm>
            <a:off x="987300" y="3977163"/>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522" name="Google Shape;522;p89"/>
          <p:cNvSpPr txBox="1"/>
          <p:nvPr/>
        </p:nvSpPr>
        <p:spPr>
          <a:xfrm>
            <a:off x="987300" y="327818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Por medio del panel de administración cargar dos modelos distintos con datos.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pSp>
        <p:nvGrpSpPr>
          <p:cNvPr id="527" name="Google Shape;527;p90"/>
          <p:cNvGrpSpPr/>
          <p:nvPr/>
        </p:nvGrpSpPr>
        <p:grpSpPr>
          <a:xfrm>
            <a:off x="457347" y="468297"/>
            <a:ext cx="431074" cy="431074"/>
            <a:chOff x="974706" y="2467173"/>
            <a:chExt cx="738900" cy="738900"/>
          </a:xfrm>
        </p:grpSpPr>
        <p:sp>
          <p:nvSpPr>
            <p:cNvPr id="528" name="Google Shape;528;p9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9" name="Google Shape;529;p9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30" name="Google Shape;530;p9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datos a nuestro model</a:t>
            </a:r>
            <a:endParaRPr b="1" i="0" sz="4000" u="none" cap="none" strike="noStrike">
              <a:solidFill>
                <a:schemeClr val="dk1"/>
              </a:solidFill>
              <a:latin typeface="DM Sans"/>
              <a:ea typeface="DM Sans"/>
              <a:cs typeface="DM Sans"/>
              <a:sym typeface="DM Sans"/>
            </a:endParaRPr>
          </a:p>
        </p:txBody>
      </p:sp>
      <p:pic>
        <p:nvPicPr>
          <p:cNvPr id="531" name="Google Shape;531;p9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32" name="Google Shape;532;p90"/>
          <p:cNvSpPr txBox="1"/>
          <p:nvPr/>
        </p:nvSpPr>
        <p:spPr>
          <a:xfrm>
            <a:off x="549525" y="271093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Crear un superusuario para poder ingresar al panel de administración.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Una vez ingresados, agregar datos a dos modelos distintos (botón add).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33" name="Google Shape;533;p9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grpSp>
        <p:nvGrpSpPr>
          <p:cNvPr id="538" name="Google Shape;538;p91"/>
          <p:cNvGrpSpPr/>
          <p:nvPr/>
        </p:nvGrpSpPr>
        <p:grpSpPr>
          <a:xfrm>
            <a:off x="4202551" y="905623"/>
            <a:ext cx="738900" cy="738900"/>
            <a:chOff x="7208351" y="2467173"/>
            <a:chExt cx="738900" cy="738900"/>
          </a:xfrm>
        </p:grpSpPr>
        <p:sp>
          <p:nvSpPr>
            <p:cNvPr id="539" name="Google Shape;539;p9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9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41" name="Google Shape;541;p91"/>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Tercera</a:t>
            </a:r>
            <a:r>
              <a:rPr b="1" lang="es" sz="4000">
                <a:solidFill>
                  <a:schemeClr val="lt1"/>
                </a:solidFill>
                <a:latin typeface="DM Sans"/>
                <a:ea typeface="DM Sans"/>
                <a:cs typeface="DM Sans"/>
                <a:sym typeface="DM Sans"/>
              </a:rPr>
              <a:t>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542" name="Google Shape;542;p91"/>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consigna de la primera parte del Proyecto final,  que </a:t>
            </a:r>
            <a:r>
              <a:rPr lang="es" sz="2000">
                <a:solidFill>
                  <a:schemeClr val="accent6"/>
                </a:solidFill>
                <a:latin typeface="DM Sans"/>
                <a:ea typeface="DM Sans"/>
                <a:cs typeface="DM Sans"/>
                <a:sym typeface="DM Sans"/>
              </a:rPr>
              <a:t>nuclea temas vistos entre</a:t>
            </a:r>
            <a:r>
              <a:rPr lang="es" sz="2000">
                <a:solidFill>
                  <a:schemeClr val="lt1"/>
                </a:solidFill>
                <a:latin typeface="DM Sans"/>
                <a:ea typeface="DM Sans"/>
                <a:cs typeface="DM Sans"/>
                <a:sym typeface="DM Sans"/>
              </a:rPr>
              <a:t> </a:t>
            </a:r>
            <a:r>
              <a:rPr lang="es" sz="2000">
                <a:solidFill>
                  <a:schemeClr val="accent6"/>
                </a:solidFill>
                <a:latin typeface="DM Sans"/>
                <a:ea typeface="DM Sans"/>
                <a:cs typeface="DM Sans"/>
                <a:sym typeface="DM Sans"/>
              </a:rPr>
              <a:t>las clases 16 y 21</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48"/>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67" name="Google Shape;167;p48"/>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68" name="Google Shape;168;p48"/>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169" name="Google Shape;169;p48"/>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170" name="Google Shape;170;p4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71" name="Google Shape;171;p48"/>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19</a:t>
            </a:r>
            <a:endParaRPr b="1" i="0" sz="1600" u="none" cap="none" strike="noStrike">
              <a:solidFill>
                <a:srgbClr val="999999"/>
              </a:solidFill>
              <a:latin typeface="DM Sans"/>
              <a:ea typeface="DM Sans"/>
              <a:cs typeface="DM Sans"/>
              <a:sym typeface="DM Sans"/>
            </a:endParaRPr>
          </a:p>
        </p:txBody>
      </p:sp>
      <p:cxnSp>
        <p:nvCxnSpPr>
          <p:cNvPr id="172" name="Google Shape;172;p48"/>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73" name="Google Shape;173;p48"/>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Playground intermedio Parte I</a:t>
            </a:r>
            <a:endParaRPr b="1" i="0" sz="1500" u="none" cap="none" strike="noStrike">
              <a:solidFill>
                <a:srgbClr val="999999"/>
              </a:solidFill>
              <a:latin typeface="DM Sans"/>
              <a:ea typeface="DM Sans"/>
              <a:cs typeface="DM Sans"/>
              <a:sym typeface="DM Sans"/>
            </a:endParaRPr>
          </a:p>
        </p:txBody>
      </p:sp>
      <p:sp>
        <p:nvSpPr>
          <p:cNvPr id="174" name="Google Shape;174;p48"/>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20</a:t>
            </a:r>
            <a:endParaRPr b="1" i="0" sz="1600" u="none" cap="none" strike="noStrike">
              <a:solidFill>
                <a:schemeClr val="lt1"/>
              </a:solidFill>
              <a:latin typeface="DM Sans"/>
              <a:ea typeface="DM Sans"/>
              <a:cs typeface="DM Sans"/>
              <a:sym typeface="DM Sans"/>
            </a:endParaRPr>
          </a:p>
        </p:txBody>
      </p:sp>
      <p:cxnSp>
        <p:nvCxnSpPr>
          <p:cNvPr id="175" name="Google Shape;175;p48"/>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76" name="Google Shape;176;p48"/>
          <p:cNvSpPr txBox="1"/>
          <p:nvPr/>
        </p:nvSpPr>
        <p:spPr>
          <a:xfrm>
            <a:off x="3608075" y="185462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Playground intermedio Parte II</a:t>
            </a:r>
            <a:endParaRPr b="1" i="0" sz="1500" u="none" cap="none" strike="noStrike">
              <a:solidFill>
                <a:srgbClr val="EAFF6A"/>
              </a:solidFill>
              <a:latin typeface="DM Sans"/>
              <a:ea typeface="DM Sans"/>
              <a:cs typeface="DM Sans"/>
              <a:sym typeface="DM Sans"/>
            </a:endParaRPr>
          </a:p>
        </p:txBody>
      </p:sp>
      <p:sp>
        <p:nvSpPr>
          <p:cNvPr id="177" name="Google Shape;177;p48"/>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21</a:t>
            </a:r>
            <a:endParaRPr b="1" i="0" sz="1600" u="none" cap="none" strike="noStrike">
              <a:solidFill>
                <a:srgbClr val="999999"/>
              </a:solidFill>
              <a:latin typeface="DM Sans"/>
              <a:ea typeface="DM Sans"/>
              <a:cs typeface="DM Sans"/>
              <a:sym typeface="DM Sans"/>
            </a:endParaRPr>
          </a:p>
        </p:txBody>
      </p:sp>
      <p:cxnSp>
        <p:nvCxnSpPr>
          <p:cNvPr id="178" name="Google Shape;178;p48"/>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79" name="Google Shape;179;p48"/>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Playground intermedio Parte III</a:t>
            </a:r>
            <a:endParaRPr b="1" i="0" sz="1500" u="none" cap="none" strike="noStrike">
              <a:solidFill>
                <a:srgbClr val="999999"/>
              </a:solidFill>
              <a:latin typeface="DM Sans"/>
              <a:ea typeface="DM Sans"/>
              <a:cs typeface="DM Sans"/>
              <a:sym typeface="DM Sans"/>
            </a:endParaRPr>
          </a:p>
        </p:txBody>
      </p:sp>
      <p:cxnSp>
        <p:nvCxnSpPr>
          <p:cNvPr id="180" name="Google Shape;180;p48"/>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81" name="Google Shape;181;p48"/>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82" name="Google Shape;182;p48"/>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83" name="Google Shape;183;p48"/>
          <p:cNvSpPr txBox="1"/>
          <p:nvPr/>
        </p:nvSpPr>
        <p:spPr>
          <a:xfrm>
            <a:off x="1395275" y="2972375"/>
            <a:ext cx="17784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Profundizando en MVT</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Visitas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URLs</a:t>
            </a:r>
            <a:endParaRPr sz="1200">
              <a:solidFill>
                <a:schemeClr val="lt1"/>
              </a:solidFill>
              <a:latin typeface="DM Sans"/>
              <a:ea typeface="DM Sans"/>
              <a:cs typeface="DM Sans"/>
              <a:sym typeface="DM Sans"/>
            </a:endParaRPr>
          </a:p>
        </p:txBody>
      </p:sp>
      <p:sp>
        <p:nvSpPr>
          <p:cNvPr id="184" name="Google Shape;184;p48"/>
          <p:cNvSpPr txBox="1"/>
          <p:nvPr/>
        </p:nvSpPr>
        <p:spPr>
          <a:xfrm>
            <a:off x="6021900" y="2938863"/>
            <a:ext cx="16461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Formularios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Creación de formularios </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Búsquedas con Form</a:t>
            </a:r>
            <a:endParaRPr b="0" i="0" sz="1200" u="none" cap="none" strike="noStrike">
              <a:solidFill>
                <a:schemeClr val="lt1"/>
              </a:solidFill>
              <a:latin typeface="DM Sans"/>
              <a:ea typeface="DM Sans"/>
              <a:cs typeface="DM Sans"/>
              <a:sym typeface="DM Sans"/>
            </a:endParaRPr>
          </a:p>
        </p:txBody>
      </p:sp>
      <p:sp>
        <p:nvSpPr>
          <p:cNvPr id="185" name="Google Shape;185;p48"/>
          <p:cNvSpPr txBox="1"/>
          <p:nvPr/>
        </p:nvSpPr>
        <p:spPr>
          <a:xfrm>
            <a:off x="3675526" y="2972375"/>
            <a:ext cx="17784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Herencia de Templetes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Panel de administración</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553" name="Google Shape;553;p93"/>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Heredar contextos entre HTML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Navegar entre distintos  .html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Ingresar al panel de admin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Cargar datos desde el panel</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95"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Herencia de templates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 qué consiste? </a:t>
            </a:r>
            <a:endParaRPr b="1" sz="4000">
              <a:solidFill>
                <a:schemeClr val="dk1"/>
              </a:solidFill>
              <a:latin typeface="DM Sans"/>
              <a:ea typeface="DM Sans"/>
              <a:cs typeface="DM Sans"/>
              <a:sym typeface="DM Sans"/>
            </a:endParaRPr>
          </a:p>
        </p:txBody>
      </p:sp>
      <p:sp>
        <p:nvSpPr>
          <p:cNvPr id="196" name="Google Shape;196;p5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Consiste en usar de “base” determinadas cosas que estarán en todos nuestros templates. Suele ser la barra del menú principal, el pie de página, logo, etc. Son cosas que serán idénticas en cada página.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Herencia de templates</a:t>
            </a:r>
            <a:endParaRPr b="1" sz="4000">
              <a:solidFill>
                <a:schemeClr val="dk1"/>
              </a:solidFill>
              <a:latin typeface="DM Sans"/>
              <a:ea typeface="DM Sans"/>
              <a:cs typeface="DM Sans"/>
              <a:sym typeface="DM Sans"/>
            </a:endParaRPr>
          </a:p>
        </p:txBody>
      </p:sp>
      <p:sp>
        <p:nvSpPr>
          <p:cNvPr id="202" name="Google Shape;202;p5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Basándonos en donde habíamos llegado antes, podemos definir que los siguientes bloques serán estáticos: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03" name="Google Shape;203;p51"/>
          <p:cNvPicPr preferRelativeResize="0"/>
          <p:nvPr/>
        </p:nvPicPr>
        <p:blipFill rotWithShape="1">
          <a:blip r:embed="rId3">
            <a:alphaModFix/>
          </a:blip>
          <a:srcRect b="0" l="0" r="0" t="0"/>
          <a:stretch/>
        </p:blipFill>
        <p:spPr>
          <a:xfrm>
            <a:off x="1755308" y="2757650"/>
            <a:ext cx="4426593" cy="2118200"/>
          </a:xfrm>
          <a:prstGeom prst="rect">
            <a:avLst/>
          </a:prstGeom>
          <a:noFill/>
          <a:ln>
            <a:noFill/>
          </a:ln>
        </p:spPr>
      </p:pic>
      <p:sp>
        <p:nvSpPr>
          <p:cNvPr id="204" name="Google Shape;204;p51"/>
          <p:cNvSpPr/>
          <p:nvPr/>
        </p:nvSpPr>
        <p:spPr>
          <a:xfrm>
            <a:off x="473350" y="2920100"/>
            <a:ext cx="5819400" cy="1665300"/>
          </a:xfrm>
          <a:prstGeom prst="rect">
            <a:avLst/>
          </a:prstGeom>
          <a:noFill/>
          <a:ln cap="flat" cmpd="sng" w="2857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Título</a:t>
            </a:r>
            <a:endParaRPr b="0" i="0" sz="11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10" name="Google Shape;210;p52"/>
          <p:cNvSpPr txBox="1"/>
          <p:nvPr/>
        </p:nvSpPr>
        <p:spPr>
          <a:xfrm>
            <a:off x="473350" y="1908175"/>
            <a:ext cx="6553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Esto se realiza dejando todo lo que no cambiará en un template “padre”, y haciendo que los templates que usan esas partes sean “hijos” que heredan esa estructura.  Hacerlo es muy simple:</a:t>
            </a:r>
            <a:endParaRPr b="0" i="0" sz="1350" u="none" cap="none" strike="noStrike">
              <a:solidFill>
                <a:schemeClr val="dk1"/>
              </a:solidFill>
              <a:latin typeface="DM Sans"/>
              <a:ea typeface="DM Sans"/>
              <a:cs typeface="DM Sans"/>
              <a:sym typeface="DM Sans"/>
            </a:endParaRPr>
          </a:p>
        </p:txBody>
      </p:sp>
      <p:grpSp>
        <p:nvGrpSpPr>
          <p:cNvPr id="211" name="Google Shape;211;p52"/>
          <p:cNvGrpSpPr/>
          <p:nvPr/>
        </p:nvGrpSpPr>
        <p:grpSpPr>
          <a:xfrm>
            <a:off x="473338" y="2756825"/>
            <a:ext cx="587100" cy="600300"/>
            <a:chOff x="1731113" y="1953850"/>
            <a:chExt cx="587100" cy="600300"/>
          </a:xfrm>
        </p:grpSpPr>
        <p:sp>
          <p:nvSpPr>
            <p:cNvPr id="212" name="Google Shape;212;p5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1</a:t>
              </a:r>
              <a:endParaRPr b="1" i="0" sz="3000" u="none" cap="none" strike="noStrike">
                <a:solidFill>
                  <a:srgbClr val="000000"/>
                </a:solidFill>
                <a:latin typeface="DM Sans"/>
                <a:ea typeface="DM Sans"/>
                <a:cs typeface="DM Sans"/>
                <a:sym typeface="DM Sans"/>
              </a:endParaRPr>
            </a:p>
          </p:txBody>
        </p:sp>
      </p:grpSp>
      <p:sp>
        <p:nvSpPr>
          <p:cNvPr id="214" name="Google Shape;214;p52"/>
          <p:cNvSpPr txBox="1"/>
          <p:nvPr/>
        </p:nvSpPr>
        <p:spPr>
          <a:xfrm>
            <a:off x="1246300" y="2716375"/>
            <a:ext cx="45309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Crearemos un template “padre”, lo llamaremos </a:t>
            </a:r>
            <a:r>
              <a:rPr b="1" i="0" lang="es" sz="1350" u="none" cap="none" strike="noStrike">
                <a:solidFill>
                  <a:schemeClr val="dk1"/>
                </a:solidFill>
                <a:latin typeface="DM Sans"/>
                <a:ea typeface="DM Sans"/>
                <a:cs typeface="DM Sans"/>
                <a:sym typeface="DM Sans"/>
              </a:rPr>
              <a:t>padre.html</a:t>
            </a:r>
            <a:r>
              <a:rPr b="0" i="0" lang="es" sz="1350" u="none" cap="none" strike="noStrike">
                <a:solidFill>
                  <a:schemeClr val="dk1"/>
                </a:solidFill>
                <a:latin typeface="DM Sans"/>
                <a:ea typeface="DM Sans"/>
                <a:cs typeface="DM Sans"/>
                <a:sym typeface="DM Sans"/>
              </a:rPr>
              <a:t>, y ahí ponemos todo lo que teníamos en inicio.html.</a:t>
            </a:r>
            <a:endParaRPr b="0" i="0" sz="1350" u="none" cap="none" strike="noStrike">
              <a:solidFill>
                <a:srgbClr val="000000"/>
              </a:solidFill>
              <a:latin typeface="DM Sans"/>
              <a:ea typeface="DM Sans"/>
              <a:cs typeface="DM Sans"/>
              <a:sym typeface="DM Sans"/>
            </a:endParaRPr>
          </a:p>
        </p:txBody>
      </p:sp>
      <p:pic>
        <p:nvPicPr>
          <p:cNvPr id="215" name="Google Shape;215;p52"/>
          <p:cNvPicPr preferRelativeResize="0"/>
          <p:nvPr/>
        </p:nvPicPr>
        <p:blipFill rotWithShape="1">
          <a:blip r:embed="rId3">
            <a:alphaModFix/>
          </a:blip>
          <a:srcRect b="0" l="0" r="0" t="0"/>
          <a:stretch/>
        </p:blipFill>
        <p:spPr>
          <a:xfrm>
            <a:off x="5963050" y="2716375"/>
            <a:ext cx="2457450" cy="188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